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465" r:id="rId3"/>
    <p:sldId id="456" r:id="rId4"/>
    <p:sldId id="337" r:id="rId5"/>
    <p:sldId id="469" r:id="rId6"/>
    <p:sldId id="463" r:id="rId7"/>
    <p:sldId id="468" r:id="rId8"/>
    <p:sldId id="458" r:id="rId9"/>
    <p:sldId id="410" r:id="rId10"/>
    <p:sldId id="472" r:id="rId11"/>
    <p:sldId id="438" r:id="rId12"/>
    <p:sldId id="459" r:id="rId13"/>
    <p:sldId id="470" r:id="rId14"/>
    <p:sldId id="473" r:id="rId15"/>
    <p:sldId id="471" r:id="rId16"/>
    <p:sldId id="480" r:id="rId17"/>
    <p:sldId id="481" r:id="rId18"/>
    <p:sldId id="441" r:id="rId19"/>
    <p:sldId id="439" r:id="rId20"/>
    <p:sldId id="442" r:id="rId21"/>
    <p:sldId id="443" r:id="rId22"/>
    <p:sldId id="475" r:id="rId23"/>
    <p:sldId id="477" r:id="rId24"/>
    <p:sldId id="478" r:id="rId25"/>
    <p:sldId id="466" r:id="rId26"/>
    <p:sldId id="453" r:id="rId27"/>
    <p:sldId id="454" r:id="rId28"/>
    <p:sldId id="446" r:id="rId29"/>
    <p:sldId id="449" r:id="rId30"/>
    <p:sldId id="450" r:id="rId31"/>
    <p:sldId id="476" r:id="rId32"/>
    <p:sldId id="455" r:id="rId33"/>
    <p:sldId id="479" r:id="rId34"/>
    <p:sldId id="464" r:id="rId35"/>
  </p:sldIdLst>
  <p:sldSz cx="9144000" cy="6858000" type="screen4x3"/>
  <p:notesSz cx="6900863" cy="9291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190">
          <p15:clr>
            <a:srgbClr val="A4A3A4"/>
          </p15:clr>
        </p15:guide>
        <p15:guide id="3" orient="horz" pos="2926">
          <p15:clr>
            <a:srgbClr val="A4A3A4"/>
          </p15:clr>
        </p15:guide>
        <p15:guide id="4" pos="217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Coale" initials="DS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8" autoAdjust="0"/>
    <p:restoredTop sz="94671" autoAdjust="0"/>
  </p:normalViewPr>
  <p:slideViewPr>
    <p:cSldViewPr snapToGrid="0" snapToObjects="1">
      <p:cViewPr varScale="1">
        <p:scale>
          <a:sx n="65" d="100"/>
          <a:sy n="65" d="100"/>
        </p:scale>
        <p:origin x="12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69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-2838" y="-96"/>
      </p:cViewPr>
      <p:guideLst>
        <p:guide orient="horz" pos="2931"/>
        <p:guide pos="2190"/>
        <p:guide orient="horz" pos="2926"/>
        <p:guide pos="217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small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cap="small" baseline="0" dirty="0"/>
              <a:t>Fifth District Dec. 2018</a:t>
            </a:r>
          </a:p>
        </c:rich>
      </c:tx>
      <c:layout>
        <c:manualLayout>
          <c:xMode val="edge"/>
          <c:yMode val="edge"/>
          <c:x val="0.21572069361069532"/>
          <c:y val="3.32626096985334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small" spc="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Fifth District Jan. 2017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  <c:extLst>
              <c:ext xmlns:c16="http://schemas.microsoft.com/office/drawing/2014/chart" uri="{C3380CC4-5D6E-409C-BE32-E72D297353CC}">
                <c16:uniqueId val="{00000001-0A9A-4DB8-A061-959CA36A049E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3-0A9A-4DB8-A061-959CA36A049E}"/>
              </c:ext>
            </c:extLst>
          </c:dPt>
          <c:cat>
            <c:strRef>
              <c:f>Sheet1!$A$2:$A$3</c:f>
              <c:strCache>
                <c:ptCount val="2"/>
                <c:pt idx="0">
                  <c:v>REPUBLICAN</c:v>
                </c:pt>
                <c:pt idx="1">
                  <c:v>DEMOCRAT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9A-4DB8-A061-959CA36A0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accent3">
            <a:lumMod val="0"/>
            <a:lumOff val="100000"/>
          </a:schemeClr>
        </a:gs>
        <a:gs pos="0">
          <a:schemeClr val="tx1">
            <a:lumMod val="50000"/>
            <a:lumOff val="50000"/>
          </a:schemeClr>
        </a:gs>
        <a:gs pos="75000">
          <a:schemeClr val="tx1">
            <a:lumMod val="75000"/>
            <a:lumOff val="2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small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cap="small" baseline="0" dirty="0"/>
              <a:t>Fifth District Jan. 2019</a:t>
            </a:r>
          </a:p>
        </c:rich>
      </c:tx>
      <c:layout>
        <c:manualLayout>
          <c:xMode val="edge"/>
          <c:yMode val="edge"/>
          <c:x val="0.23050287346201101"/>
          <c:y val="3.19803922343079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small" spc="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Fifth District Jan. 2017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  <c:extLst>
              <c:ext xmlns:c16="http://schemas.microsoft.com/office/drawing/2014/chart" uri="{C3380CC4-5D6E-409C-BE32-E72D297353CC}">
                <c16:uniqueId val="{00000001-50C0-4F0A-BF88-A4EB0D52846C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  <c:extLst>
              <c:ext xmlns:c16="http://schemas.microsoft.com/office/drawing/2014/chart" uri="{C3380CC4-5D6E-409C-BE32-E72D297353CC}">
                <c16:uniqueId val="{00000003-50C0-4F0A-BF88-A4EB0D52846C}"/>
              </c:ext>
            </c:extLst>
          </c:dPt>
          <c:cat>
            <c:strRef>
              <c:f>Sheet1!$A$2:$A$3</c:f>
              <c:strCache>
                <c:ptCount val="2"/>
                <c:pt idx="0">
                  <c:v>REPUBLICAN</c:v>
                </c:pt>
                <c:pt idx="1">
                  <c:v>DEMOCRAT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C0-4F0A-BF88-A4EB0D528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accent3">
            <a:lumMod val="0"/>
            <a:lumOff val="100000"/>
          </a:schemeClr>
        </a:gs>
        <a:gs pos="0">
          <a:schemeClr val="tx1">
            <a:lumMod val="50000"/>
            <a:lumOff val="50000"/>
          </a:schemeClr>
        </a:gs>
        <a:gs pos="75000">
          <a:schemeClr val="tx1">
            <a:lumMod val="75000"/>
            <a:lumOff val="2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90850" cy="46513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8426" y="1"/>
            <a:ext cx="2990850" cy="46513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B1792854-CA74-48A3-9AB0-CD0B41961A3A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4917"/>
            <a:ext cx="2990850" cy="46513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8426" y="8824917"/>
            <a:ext cx="2990850" cy="46513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A3A3D732-D28F-4BE9-A3EC-F9B9D31D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18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90850" cy="46513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8426" y="1"/>
            <a:ext cx="2990850" cy="46513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C4021290-CBCB-4EBE-8E30-473A79C773B7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8713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0565" y="4413255"/>
            <a:ext cx="5519737" cy="4181475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4917"/>
            <a:ext cx="2990850" cy="46513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8426" y="8824917"/>
            <a:ext cx="2990850" cy="46513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677AA279-9F89-4FAE-A2A9-9D079CE83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34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AA279-9F89-4FAE-A2A9-9D079CE8368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55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AA279-9F89-4FAE-A2A9-9D079CE8368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89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4C72-285C-4CA9-BA07-E409D81C3D1E}" type="datetime1">
              <a:rPr lang="en-US" smtClean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600Commerce.com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2D71-AA79-5B47-8CC8-68C5CD8F42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8000-4072-43DD-8BB4-59DA29B04279}" type="datetime1">
              <a:rPr lang="en-US" smtClean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600Commerce.com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2D71-AA79-5B47-8CC8-68C5CD8F42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BC57-384A-4AE5-BA3C-F5852A52CBAC}" type="datetime1">
              <a:rPr lang="en-US" smtClean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600Commerce.com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2D71-AA79-5B47-8CC8-68C5CD8F42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778F-8D6D-42AB-9B11-BF5C0FB0978F}" type="datetime1">
              <a:rPr lang="en-US" smtClean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600Commerce.com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2D71-AA79-5B47-8CC8-68C5CD8F42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4FE6-BE3B-4229-BF4D-2FBF3DCB8C56}" type="datetime1">
              <a:rPr lang="en-US" smtClean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600Commerce.com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2D71-AA79-5B47-8CC8-68C5CD8F42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69C9-96B8-4DC6-8F13-E4A7471FC8CF}" type="datetime1">
              <a:rPr lang="en-US" smtClean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600Commerce.com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2D71-AA79-5B47-8CC8-68C5CD8F42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FFAB-6D5B-437D-B190-C0E36C573E9F}" type="datetime1">
              <a:rPr lang="en-US" smtClean="0"/>
              <a:t>6/13/2019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600Commerce.com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2D71-AA79-5B47-8CC8-68C5CD8F42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37E6-9F7D-465B-97C0-73919B7FCB86}" type="datetime1">
              <a:rPr lang="en-US" smtClean="0"/>
              <a:t>6/13/2019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600Commerce.com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2D71-AA79-5B47-8CC8-68C5CD8F42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A838-A902-4F47-8C8D-BD116283414F}" type="datetime1">
              <a:rPr lang="en-US" smtClean="0"/>
              <a:t>6/13/2019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600Commerce.com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2D71-AA79-5B47-8CC8-68C5CD8F42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AA3B8-89EB-49A4-B17F-72E66F6347C1}" type="datetime1">
              <a:rPr lang="en-US" smtClean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600Commerce.com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2D71-AA79-5B47-8CC8-68C5CD8F42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9F5C-1C72-4CE1-81B0-BDE200F02386}" type="datetime1">
              <a:rPr lang="en-US" smtClean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600Commerce.com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2D71-AA79-5B47-8CC8-68C5CD8F42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76480-4E0A-43EE-904F-F18BE0804036}" type="datetime1">
              <a:rPr lang="en-US" smtClean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600Commerce.com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62D71-AA79-5B47-8CC8-68C5CD8F42D2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599492" y="2130425"/>
            <a:ext cx="10342984" cy="147002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8F8F8"/>
                </a:solidFill>
                <a:cs typeface="Calibri" pitchFamily="34" charset="0"/>
              </a:rPr>
              <a:t>DALLAS COMMERCIAL </a:t>
            </a:r>
            <a:br>
              <a:rPr lang="en-US" sz="3600" dirty="0">
                <a:solidFill>
                  <a:srgbClr val="F8F8F8"/>
                </a:solidFill>
                <a:cs typeface="Calibri" pitchFamily="34" charset="0"/>
              </a:rPr>
            </a:br>
            <a:r>
              <a:rPr lang="en-US" sz="3600" dirty="0">
                <a:solidFill>
                  <a:srgbClr val="F8F8F8"/>
                </a:solidFill>
                <a:cs typeface="Calibri" pitchFamily="34" charset="0"/>
              </a:rPr>
              <a:t>CASES 2019</a:t>
            </a:r>
            <a:br>
              <a:rPr lang="en-US" sz="4000" dirty="0">
                <a:solidFill>
                  <a:srgbClr val="F8F8F8"/>
                </a:solidFill>
                <a:cs typeface="Calibri" pitchFamily="34" charset="0"/>
              </a:rPr>
            </a:b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 lnSpcReduction="10000"/>
          </a:bodyPr>
          <a:lstStyle/>
          <a:p>
            <a:pPr marL="3795713" lvl="0" indent="-3795713">
              <a:buClr>
                <a:srgbClr val="00759E"/>
              </a:buClr>
              <a:buSzPct val="80000"/>
              <a:tabLst>
                <a:tab pos="2743200" algn="l"/>
              </a:tabLst>
            </a:pPr>
            <a:endParaRPr lang="en-US" sz="1882" b="1" dirty="0">
              <a:solidFill>
                <a:srgbClr val="F8F8F8"/>
              </a:solidFill>
            </a:endParaRPr>
          </a:p>
          <a:p>
            <a:pPr marL="3795713" lvl="0" indent="-3795713">
              <a:buClr>
                <a:srgbClr val="00759E"/>
              </a:buClr>
              <a:buSzPct val="80000"/>
              <a:tabLst>
                <a:tab pos="2743200" algn="l"/>
              </a:tabLst>
            </a:pPr>
            <a:r>
              <a:rPr lang="en-US" sz="1882" b="1" dirty="0">
                <a:solidFill>
                  <a:srgbClr val="F8F8F8"/>
                </a:solidFill>
              </a:rPr>
              <a:t>DAVID S. COALE</a:t>
            </a:r>
          </a:p>
          <a:p>
            <a:pPr marL="3795713" lvl="0" indent="-3795713">
              <a:buClr>
                <a:srgbClr val="00759E"/>
              </a:buClr>
              <a:buSzPct val="80000"/>
              <a:tabLst>
                <a:tab pos="2743200" algn="l"/>
              </a:tabLst>
            </a:pPr>
            <a:r>
              <a:rPr lang="en-US" sz="1882" dirty="0">
                <a:solidFill>
                  <a:srgbClr val="F8F8F8"/>
                </a:solidFill>
              </a:rPr>
              <a:t>DBA Appellate Law Section Meeting</a:t>
            </a:r>
          </a:p>
          <a:p>
            <a:pPr marL="3795713" lvl="0" indent="-3795713">
              <a:buClr>
                <a:srgbClr val="00759E"/>
              </a:buClr>
              <a:buSzPct val="80000"/>
              <a:tabLst>
                <a:tab pos="2743200" algn="l"/>
              </a:tabLst>
            </a:pPr>
            <a:r>
              <a:rPr lang="en-US" sz="1882" dirty="0">
                <a:solidFill>
                  <a:srgbClr val="F8F8F8"/>
                </a:solidFill>
              </a:rPr>
              <a:t>Dallas, Texas</a:t>
            </a:r>
          </a:p>
          <a:p>
            <a:pPr marL="3795713" lvl="0" indent="-3795713">
              <a:buClr>
                <a:srgbClr val="00759E"/>
              </a:buClr>
              <a:buSzPct val="80000"/>
              <a:tabLst>
                <a:tab pos="2743200" algn="l"/>
              </a:tabLst>
            </a:pPr>
            <a:r>
              <a:rPr lang="en-US" sz="1882" dirty="0">
                <a:solidFill>
                  <a:srgbClr val="F8F8F8"/>
                </a:solidFill>
              </a:rPr>
              <a:t>June 13, 2019</a:t>
            </a:r>
            <a:endParaRPr lang="en-US" sz="1882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191C27E-2844-450C-A0C6-7892329786D9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143" y="283633"/>
            <a:ext cx="8229600" cy="1068330"/>
          </a:xfrm>
        </p:spPr>
        <p:txBody>
          <a:bodyPr>
            <a:normAutofit fontScale="90000"/>
          </a:bodyPr>
          <a:lstStyle/>
          <a:p>
            <a:pPr algn="l"/>
            <a:br>
              <a:rPr lang="en-US" sz="2600" i="1" dirty="0">
                <a:solidFill>
                  <a:srgbClr val="F8F8F8"/>
                </a:solidFill>
                <a:ea typeface="Calibri"/>
                <a:cs typeface="Calibri" pitchFamily="34" charset="0"/>
              </a:rPr>
            </a:br>
            <a:r>
              <a:rPr lang="en-US" sz="2600" i="1" dirty="0">
                <a:solidFill>
                  <a:srgbClr val="F8F8F8"/>
                </a:solidFill>
                <a:cs typeface="Calibri" pitchFamily="34" charset="0"/>
              </a:rPr>
              <a:t>In re Yamaha Golf-Car Co., </a:t>
            </a:r>
            <a:r>
              <a:rPr lang="en-US" dirty="0"/>
              <a:t> </a:t>
            </a:r>
            <a:br>
              <a:rPr lang="en-US" dirty="0"/>
            </a:br>
            <a:r>
              <a:rPr lang="en-US" sz="2600" dirty="0">
                <a:solidFill>
                  <a:srgbClr val="F8F8F8"/>
                </a:solidFill>
                <a:cs typeface="Calibri" pitchFamily="34" charset="0"/>
              </a:rPr>
              <a:t>05-19-00292-CV (April 8, 2019) (mem. op.)</a:t>
            </a:r>
            <a:br>
              <a:rPr lang="en-US" sz="2600" i="1" dirty="0">
                <a:solidFill>
                  <a:srgbClr val="F8F8F8"/>
                </a:solidFill>
                <a:ea typeface="Calibri"/>
                <a:cs typeface="Calibri" pitchFamily="34" charset="0"/>
              </a:rPr>
            </a:br>
            <a:endParaRPr lang="en-US" sz="2600" dirty="0">
              <a:solidFill>
                <a:srgbClr val="F8F8F8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16030"/>
            <a:ext cx="7797800" cy="4233863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endParaRPr lang="en-US" sz="2900" dirty="0"/>
          </a:p>
          <a:p>
            <a:pPr marL="0" indent="0" algn="just">
              <a:buNone/>
            </a:pPr>
            <a:r>
              <a:rPr lang="en-US" sz="2900" i="1" dirty="0"/>
              <a:t>“Mandamus is unwarranted here because the principle of law Yamaha urged the trial court to follow is </a:t>
            </a:r>
            <a:r>
              <a:rPr lang="en-US" sz="2900" b="1" i="1" dirty="0">
                <a:solidFill>
                  <a:srgbClr val="FFFF00"/>
                </a:solidFill>
              </a:rPr>
              <a:t>neither positively commanded nor plainly prescribed </a:t>
            </a:r>
            <a:r>
              <a:rPr lang="en-US" sz="2900" i="1" dirty="0"/>
              <a:t>under the law.”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7F491F7-C80C-4F67-81D2-517F448355A7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</p:spTree>
    <p:extLst>
      <p:ext uri="{BB962C8B-B14F-4D97-AF65-F5344CB8AC3E}">
        <p14:creationId xmlns:p14="http://schemas.microsoft.com/office/powerpoint/2010/main" val="2968839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143" y="283633"/>
            <a:ext cx="8229600" cy="1068330"/>
          </a:xfrm>
        </p:spPr>
        <p:txBody>
          <a:bodyPr>
            <a:normAutofit fontScale="90000"/>
          </a:bodyPr>
          <a:lstStyle/>
          <a:p>
            <a:pPr algn="l"/>
            <a:br>
              <a:rPr lang="en-US" sz="2600" i="1" dirty="0">
                <a:solidFill>
                  <a:srgbClr val="F8F8F8"/>
                </a:solidFill>
                <a:ea typeface="Calibri"/>
                <a:cs typeface="Calibri" pitchFamily="34" charset="0"/>
              </a:rPr>
            </a:br>
            <a:r>
              <a:rPr lang="en-US" sz="2600" i="1" dirty="0">
                <a:solidFill>
                  <a:srgbClr val="F8F8F8"/>
                </a:solidFill>
                <a:cs typeface="Calibri" pitchFamily="34" charset="0"/>
              </a:rPr>
              <a:t>In re Yamaha Golf-Car Co.,</a:t>
            </a:r>
            <a:r>
              <a:rPr lang="en-US" dirty="0"/>
              <a:t> </a:t>
            </a:r>
            <a:br>
              <a:rPr lang="en-US" dirty="0"/>
            </a:br>
            <a:r>
              <a:rPr lang="en-US" sz="2600" dirty="0">
                <a:solidFill>
                  <a:srgbClr val="F8F8F8"/>
                </a:solidFill>
                <a:cs typeface="Calibri" pitchFamily="34" charset="0"/>
              </a:rPr>
              <a:t>05-19-00292-CV (April 8, 2019) (mem. op.)</a:t>
            </a:r>
            <a:br>
              <a:rPr lang="en-US" sz="2600" i="1" dirty="0">
                <a:solidFill>
                  <a:srgbClr val="F8F8F8"/>
                </a:solidFill>
                <a:ea typeface="Calibri"/>
                <a:cs typeface="Calibri" pitchFamily="34" charset="0"/>
              </a:rPr>
            </a:br>
            <a:endParaRPr lang="en-US" sz="2600" dirty="0">
              <a:solidFill>
                <a:srgbClr val="F8F8F8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716030"/>
            <a:ext cx="8228543" cy="4233863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en-US" dirty="0"/>
              <a:t> </a:t>
            </a:r>
            <a:endParaRPr lang="en-US" sz="2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3A97F6-FA3B-4257-A892-3DEBDD513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48" y="1652384"/>
            <a:ext cx="6906589" cy="428684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23FF604-F19A-4B91-A516-26FE4866B608}"/>
              </a:ext>
            </a:extLst>
          </p:cNvPr>
          <p:cNvSpPr/>
          <p:nvPr/>
        </p:nvSpPr>
        <p:spPr>
          <a:xfrm>
            <a:off x="1740310" y="3893574"/>
            <a:ext cx="1386347" cy="4424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0087EB7-D80D-42E3-BE11-611699592909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</p:spTree>
    <p:extLst>
      <p:ext uri="{BB962C8B-B14F-4D97-AF65-F5344CB8AC3E}">
        <p14:creationId xmlns:p14="http://schemas.microsoft.com/office/powerpoint/2010/main" val="2859492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00024"/>
            <a:ext cx="9144000" cy="14700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FORUM SELECTION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6C5C1D1-58C8-466D-B3F9-CDA3B9E3FF73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</p:spTree>
    <p:extLst>
      <p:ext uri="{BB962C8B-B14F-4D97-AF65-F5344CB8AC3E}">
        <p14:creationId xmlns:p14="http://schemas.microsoft.com/office/powerpoint/2010/main" val="1030209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143" y="283632"/>
            <a:ext cx="8229600" cy="1432397"/>
          </a:xfrm>
        </p:spPr>
        <p:txBody>
          <a:bodyPr>
            <a:normAutofit fontScale="90000"/>
          </a:bodyPr>
          <a:lstStyle/>
          <a:p>
            <a:pPr algn="l"/>
            <a:br>
              <a:rPr lang="en-US" sz="2600" i="1" dirty="0">
                <a:solidFill>
                  <a:srgbClr val="F8F8F8"/>
                </a:solidFill>
                <a:ea typeface="Calibri"/>
                <a:cs typeface="Calibri" pitchFamily="34" charset="0"/>
              </a:rPr>
            </a:br>
            <a:r>
              <a:rPr lang="en-US" sz="2600" i="1" dirty="0">
                <a:solidFill>
                  <a:srgbClr val="F8F8F8"/>
                </a:solidFill>
                <a:cs typeface="Calibri" pitchFamily="34" charset="0"/>
              </a:rPr>
              <a:t>In re Freightquote.com</a:t>
            </a:r>
            <a:r>
              <a:rPr lang="en-US" sz="2600" dirty="0">
                <a:solidFill>
                  <a:srgbClr val="F8F8F8"/>
                </a:solidFill>
                <a:cs typeface="Calibri" pitchFamily="34" charset="0"/>
              </a:rPr>
              <a:t>, No. 05-18-01028-CV </a:t>
            </a:r>
            <a:br>
              <a:rPr lang="en-US" sz="2600" dirty="0">
                <a:solidFill>
                  <a:srgbClr val="F8F8F8"/>
                </a:solidFill>
                <a:cs typeface="Calibri" pitchFamily="34" charset="0"/>
              </a:rPr>
            </a:br>
            <a:r>
              <a:rPr lang="en-US" sz="2600" dirty="0">
                <a:solidFill>
                  <a:srgbClr val="F8F8F8"/>
                </a:solidFill>
                <a:cs typeface="Calibri" pitchFamily="34" charset="0"/>
              </a:rPr>
              <a:t>(March 1, 2019) (mem. op.) (Myers, J., joined by Carlyle, J.)</a:t>
            </a:r>
            <a:endParaRPr lang="en-US" sz="2600" dirty="0">
              <a:solidFill>
                <a:srgbClr val="F8F8F8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90EC7A4-1E86-4F66-B76C-019EA820D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798" y="2071467"/>
            <a:ext cx="6430404" cy="2698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E699826-96EB-4A43-AEB3-8F24625EE0DA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E0CD3A-C870-4950-89AF-F3801580796B}"/>
              </a:ext>
            </a:extLst>
          </p:cNvPr>
          <p:cNvSpPr txBox="1"/>
          <p:nvPr/>
        </p:nvSpPr>
        <p:spPr>
          <a:xfrm>
            <a:off x="707923" y="5117690"/>
            <a:ext cx="7595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/>
              <a:t>“The bill of lading designated </a:t>
            </a:r>
            <a:r>
              <a:rPr lang="en-US" i="1" dirty="0" err="1"/>
              <a:t>Amcad</a:t>
            </a:r>
            <a:r>
              <a:rPr lang="en-US" i="1" dirty="0"/>
              <a:t> as ‘Shipper,’ RGV Logistics as ‘Carrier,’ and </a:t>
            </a:r>
            <a:r>
              <a:rPr lang="en-US" i="1" dirty="0" err="1"/>
              <a:t>Amcad’s</a:t>
            </a:r>
            <a:r>
              <a:rPr lang="en-US" i="1" dirty="0"/>
              <a:t> customer as ‘Consignee.’ The terms ‘Customer and ‘Organization’ were undefined.”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F16B38-6A7C-4507-89F8-8FB8C024FEBB}"/>
              </a:ext>
            </a:extLst>
          </p:cNvPr>
          <p:cNvSpPr/>
          <p:nvPr/>
        </p:nvSpPr>
        <p:spPr>
          <a:xfrm>
            <a:off x="1519084" y="2079823"/>
            <a:ext cx="648929" cy="2946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10AEA6-C0F0-4E78-86E2-A9C13B398B02}"/>
              </a:ext>
            </a:extLst>
          </p:cNvPr>
          <p:cNvSpPr/>
          <p:nvPr/>
        </p:nvSpPr>
        <p:spPr>
          <a:xfrm>
            <a:off x="2784961" y="2063897"/>
            <a:ext cx="762000" cy="3979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10F695-A19F-4434-BC83-EE15D45B4283}"/>
              </a:ext>
            </a:extLst>
          </p:cNvPr>
          <p:cNvSpPr/>
          <p:nvPr/>
        </p:nvSpPr>
        <p:spPr>
          <a:xfrm>
            <a:off x="5737123" y="2079823"/>
            <a:ext cx="1563329" cy="3979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43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143" y="283632"/>
            <a:ext cx="8229600" cy="1432397"/>
          </a:xfrm>
        </p:spPr>
        <p:txBody>
          <a:bodyPr>
            <a:normAutofit fontScale="90000"/>
          </a:bodyPr>
          <a:lstStyle/>
          <a:p>
            <a:pPr algn="l"/>
            <a:br>
              <a:rPr lang="en-US" sz="2600" i="1" dirty="0">
                <a:solidFill>
                  <a:srgbClr val="F8F8F8"/>
                </a:solidFill>
                <a:ea typeface="Calibri"/>
                <a:cs typeface="Calibri" pitchFamily="34" charset="0"/>
              </a:rPr>
            </a:br>
            <a:r>
              <a:rPr lang="en-US" sz="2600" i="1" dirty="0">
                <a:solidFill>
                  <a:srgbClr val="F8F8F8"/>
                </a:solidFill>
                <a:cs typeface="Calibri" pitchFamily="34" charset="0"/>
              </a:rPr>
              <a:t>In re Freightquote.com</a:t>
            </a:r>
            <a:r>
              <a:rPr lang="en-US" sz="2600" dirty="0">
                <a:solidFill>
                  <a:srgbClr val="F8F8F8"/>
                </a:solidFill>
                <a:cs typeface="Calibri" pitchFamily="34" charset="0"/>
              </a:rPr>
              <a:t>, No. 05-18-01028-CV </a:t>
            </a:r>
            <a:br>
              <a:rPr lang="en-US" sz="2600" dirty="0">
                <a:solidFill>
                  <a:srgbClr val="F8F8F8"/>
                </a:solidFill>
                <a:cs typeface="Calibri" pitchFamily="34" charset="0"/>
              </a:rPr>
            </a:br>
            <a:r>
              <a:rPr lang="en-US" sz="2600" dirty="0">
                <a:solidFill>
                  <a:srgbClr val="F8F8F8"/>
                </a:solidFill>
                <a:cs typeface="Calibri" pitchFamily="34" charset="0"/>
              </a:rPr>
              <a:t>(March 1, 2019) (mem. op.) (Myers, J., joined by Carlyle, J.)</a:t>
            </a:r>
            <a:endParaRPr lang="en-US" sz="2600" dirty="0">
              <a:solidFill>
                <a:srgbClr val="F8F8F8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716030"/>
            <a:ext cx="8348133" cy="4233863"/>
          </a:xfrm>
        </p:spPr>
        <p:txBody>
          <a:bodyPr anchor="t"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n-US" sz="2400" i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i="1" dirty="0"/>
              <a:t>“</a:t>
            </a:r>
            <a:r>
              <a:rPr lang="en-US" sz="2400" b="1" i="1" dirty="0">
                <a:solidFill>
                  <a:srgbClr val="FFFF00"/>
                </a:solidFill>
              </a:rPr>
              <a:t>[T]he referring language is ambiguous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i="1" dirty="0"/>
              <a:t>as to who agreed to which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i="1" dirty="0"/>
              <a:t>Organization’s terms and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i="1" dirty="0"/>
              <a:t>conditions and </a:t>
            </a:r>
            <a:r>
              <a:rPr lang="en-US" sz="2400" b="1" i="1" dirty="0">
                <a:solidFill>
                  <a:srgbClr val="FFFF00"/>
                </a:solidFill>
              </a:rPr>
              <a:t>does not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b="1" i="1" dirty="0">
                <a:solidFill>
                  <a:srgbClr val="FFFF00"/>
                </a:solidFill>
              </a:rPr>
              <a:t>unambiguously incorporate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i="1" dirty="0"/>
              <a:t>by reference Freightquote’s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i="1" dirty="0"/>
              <a:t>terms and conditions . . . .”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E699826-96EB-4A43-AEB3-8F24625EE0DA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20C493-3772-4DD9-9EC9-7FA5D2CDD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495" y="3558927"/>
            <a:ext cx="4873021" cy="268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46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143" y="283632"/>
            <a:ext cx="8229600" cy="1432397"/>
          </a:xfrm>
        </p:spPr>
        <p:txBody>
          <a:bodyPr>
            <a:normAutofit/>
          </a:bodyPr>
          <a:lstStyle/>
          <a:p>
            <a:pPr algn="l"/>
            <a:br>
              <a:rPr lang="en-US" sz="2600" i="1" dirty="0">
                <a:solidFill>
                  <a:srgbClr val="F8F8F8"/>
                </a:solidFill>
                <a:ea typeface="Calibri"/>
                <a:cs typeface="Calibri" pitchFamily="34" charset="0"/>
              </a:rPr>
            </a:br>
            <a:r>
              <a:rPr lang="en-US" sz="2600" i="1" dirty="0">
                <a:solidFill>
                  <a:srgbClr val="F8F8F8"/>
                </a:solidFill>
                <a:cs typeface="Calibri" pitchFamily="34" charset="0"/>
              </a:rPr>
              <a:t>In re: Freightquote.com</a:t>
            </a:r>
            <a:r>
              <a:rPr lang="en-US" sz="2600" dirty="0">
                <a:solidFill>
                  <a:srgbClr val="F8F8F8"/>
                </a:solidFill>
                <a:cs typeface="Calibri" pitchFamily="34" charset="0"/>
              </a:rPr>
              <a:t>, No. 05-18-01028-CV </a:t>
            </a:r>
            <a:br>
              <a:rPr lang="en-US" sz="2600" dirty="0">
                <a:solidFill>
                  <a:srgbClr val="F8F8F8"/>
                </a:solidFill>
                <a:cs typeface="Calibri" pitchFamily="34" charset="0"/>
              </a:rPr>
            </a:br>
            <a:r>
              <a:rPr lang="en-US" sz="2600" dirty="0">
                <a:solidFill>
                  <a:srgbClr val="F8F8F8"/>
                </a:solidFill>
                <a:cs typeface="Calibri" pitchFamily="34" charset="0"/>
              </a:rPr>
              <a:t>(March 1, 2019) (mem. op.) (Whitehill, J., dissenting)</a:t>
            </a:r>
            <a:endParaRPr lang="en-US" sz="2600" dirty="0">
              <a:solidFill>
                <a:srgbClr val="F8F8F8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716030"/>
            <a:ext cx="8348133" cy="4233863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endParaRPr lang="en-US" sz="2400" i="1" dirty="0"/>
          </a:p>
          <a:p>
            <a:pPr marL="0" indent="0" algn="just">
              <a:buNone/>
            </a:pPr>
            <a:r>
              <a:rPr lang="en-US" sz="2000" i="1" dirty="0"/>
              <a:t>“There was only one link and only one website specified for AMCAD to follow. </a:t>
            </a:r>
            <a:r>
              <a:rPr lang="en-US" sz="2000" b="1" i="1" dirty="0">
                <a:solidFill>
                  <a:srgbClr val="FFFF00"/>
                </a:solidFill>
              </a:rPr>
              <a:t>AMCAD could not have gotten lost </a:t>
            </a:r>
            <a:r>
              <a:rPr lang="en-US" sz="2000" i="1" dirty="0"/>
              <a:t>and ended up with a different set of terms and conditions by following that path. These facts and result are the same as if AMCAD agreed to be bound by a set of terms and conditions contained in a specific folder located on a specific desk in a specific AMCAD office.” </a:t>
            </a:r>
          </a:p>
          <a:p>
            <a:pPr marL="0" indent="0" algn="just">
              <a:buNone/>
            </a:pPr>
            <a:endParaRPr lang="en-US" sz="2000" i="1" dirty="0"/>
          </a:p>
          <a:p>
            <a:pPr marL="0" indent="0" algn="just">
              <a:buNone/>
            </a:pPr>
            <a:r>
              <a:rPr lang="en-US" sz="2000" i="1" dirty="0"/>
              <a:t>“</a:t>
            </a:r>
            <a:r>
              <a:rPr lang="en-US" sz="2000" b="1" i="1" dirty="0">
                <a:solidFill>
                  <a:srgbClr val="FFFF00"/>
                </a:solidFill>
              </a:rPr>
              <a:t>[T]he parties plainly agreed </a:t>
            </a:r>
            <a:r>
              <a:rPr lang="en-US" sz="2000" i="1" dirty="0"/>
              <a:t>to governing, written terms and conditions residing at a specific and readily accessible website”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E699826-96EB-4A43-AEB3-8F24625EE0DA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</p:spTree>
    <p:extLst>
      <p:ext uri="{BB962C8B-B14F-4D97-AF65-F5344CB8AC3E}">
        <p14:creationId xmlns:p14="http://schemas.microsoft.com/office/powerpoint/2010/main" val="102111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00024"/>
            <a:ext cx="9144000" cy="14700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SUMMMARY JUDGMENT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6C5C1D1-58C8-466D-B3F9-CDA3B9E3FF73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</p:spTree>
    <p:extLst>
      <p:ext uri="{BB962C8B-B14F-4D97-AF65-F5344CB8AC3E}">
        <p14:creationId xmlns:p14="http://schemas.microsoft.com/office/powerpoint/2010/main" val="4036833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143" y="283632"/>
            <a:ext cx="8229600" cy="1432397"/>
          </a:xfrm>
        </p:spPr>
        <p:txBody>
          <a:bodyPr>
            <a:normAutofit/>
          </a:bodyPr>
          <a:lstStyle/>
          <a:p>
            <a:pPr algn="l"/>
            <a:br>
              <a:rPr lang="en-US" sz="2600" i="1" dirty="0">
                <a:solidFill>
                  <a:srgbClr val="F8F8F8"/>
                </a:solidFill>
                <a:ea typeface="Calibri"/>
                <a:cs typeface="Calibri" pitchFamily="34" charset="0"/>
              </a:rPr>
            </a:br>
            <a:r>
              <a:rPr lang="en-US" sz="2600" i="1" dirty="0">
                <a:solidFill>
                  <a:srgbClr val="F8F8F8"/>
                </a:solidFill>
                <a:ea typeface="Calibri"/>
                <a:cs typeface="Calibri" pitchFamily="34" charset="0"/>
              </a:rPr>
              <a:t>BCH </a:t>
            </a:r>
            <a:r>
              <a:rPr lang="en-US" sz="2600" i="1" dirty="0" err="1">
                <a:solidFill>
                  <a:srgbClr val="F8F8F8"/>
                </a:solidFill>
                <a:ea typeface="Calibri"/>
                <a:cs typeface="Calibri" pitchFamily="34" charset="0"/>
              </a:rPr>
              <a:t>Devel</a:t>
            </a:r>
            <a:r>
              <a:rPr lang="en-US" sz="2600" i="1" dirty="0">
                <a:solidFill>
                  <a:srgbClr val="F8F8F8"/>
                </a:solidFill>
                <a:ea typeface="Calibri"/>
                <a:cs typeface="Calibri" pitchFamily="34" charset="0"/>
              </a:rPr>
              <a:t>. v. Lakeview Heights Addition POA</a:t>
            </a:r>
            <a:r>
              <a:rPr lang="en-US" sz="2600" dirty="0">
                <a:solidFill>
                  <a:srgbClr val="F8F8F8"/>
                </a:solidFill>
                <a:ea typeface="Calibri"/>
                <a:cs typeface="Calibri" pitchFamily="34" charset="0"/>
              </a:rPr>
              <a:t>,</a:t>
            </a:r>
            <a:br>
              <a:rPr lang="en-US" sz="2600" dirty="0">
                <a:solidFill>
                  <a:srgbClr val="F8F8F8"/>
                </a:solidFill>
                <a:ea typeface="Calibri"/>
                <a:cs typeface="Calibri" pitchFamily="34" charset="0"/>
              </a:rPr>
            </a:br>
            <a:r>
              <a:rPr lang="en-US" sz="2600" dirty="0">
                <a:solidFill>
                  <a:srgbClr val="F8F8F8"/>
                </a:solidFill>
                <a:cs typeface="Calibri" pitchFamily="34" charset="0"/>
              </a:rPr>
              <a:t>No. 05-17-010296 CV (March 21, 2019) (mem. op.) </a:t>
            </a:r>
            <a:endParaRPr lang="en-US" sz="2600" dirty="0">
              <a:solidFill>
                <a:srgbClr val="F8F8F8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716030"/>
            <a:ext cx="8348133" cy="4233863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endParaRPr lang="en-US" sz="2400" i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i="1" dirty="0"/>
              <a:t>“Waiver in restrictive covenant cases is a fact-intensive inquiry involving multiple factors. A </a:t>
            </a:r>
            <a:r>
              <a:rPr lang="en-US" sz="2000" b="1" i="1" dirty="0">
                <a:solidFill>
                  <a:srgbClr val="FFFF00"/>
                </a:solidFill>
              </a:rPr>
              <a:t>statistical analysis is but one component </a:t>
            </a:r>
            <a:r>
              <a:rPr lang="en-US" sz="2000" i="1" dirty="0"/>
              <a:t>in determining the issue of waiver.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i="1" dirty="0"/>
              <a:t>Also relevant are the </a:t>
            </a:r>
            <a:r>
              <a:rPr lang="en-US" sz="2000" b="1" i="1" dirty="0">
                <a:solidFill>
                  <a:srgbClr val="FFFF00"/>
                </a:solidFill>
              </a:rPr>
              <a:t>nature and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b="1" i="1" dirty="0">
                <a:solidFill>
                  <a:srgbClr val="FFFF00"/>
                </a:solidFill>
              </a:rPr>
              <a:t>severity </a:t>
            </a:r>
            <a:r>
              <a:rPr lang="en-US" sz="2000" i="1" dirty="0"/>
              <a:t>of existing violations,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i="1" dirty="0"/>
              <a:t>any </a:t>
            </a:r>
            <a:r>
              <a:rPr lang="en-US" sz="2000" b="1" i="1" dirty="0">
                <a:solidFill>
                  <a:srgbClr val="FFFF00"/>
                </a:solidFill>
              </a:rPr>
              <a:t>prior acts </a:t>
            </a:r>
            <a:r>
              <a:rPr lang="en-US" sz="2000" i="1" dirty="0"/>
              <a:t>of enforcement of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i="1" dirty="0"/>
              <a:t>the restriction, and whether it is still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i="1" dirty="0"/>
              <a:t>possible to realize to a substantial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i="1" dirty="0"/>
              <a:t>degree the </a:t>
            </a:r>
            <a:r>
              <a:rPr lang="en-US" sz="2000" b="1" i="1" dirty="0">
                <a:solidFill>
                  <a:srgbClr val="FFFF00"/>
                </a:solidFill>
              </a:rPr>
              <a:t>benefits intended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i="1" dirty="0"/>
              <a:t>through the covenant.”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E699826-96EB-4A43-AEB3-8F24625EE0DA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4F2228-4D3B-4826-9C7B-F88A27CBD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143" y="3074731"/>
            <a:ext cx="3000893" cy="211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59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33135" y="160631"/>
            <a:ext cx="6445868" cy="2140117"/>
          </a:xfrm>
        </p:spPr>
        <p:txBody>
          <a:bodyPr>
            <a:normAutofit/>
          </a:bodyPr>
          <a:lstStyle/>
          <a:p>
            <a:r>
              <a:rPr lang="en-US" dirty="0"/>
              <a:t>       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E25400E-D588-4661-BACB-ADF960224A46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4FF122-0AD0-428F-9A19-EB1D27C5A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32" y="924061"/>
            <a:ext cx="7786335" cy="43798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03E544-AB59-4257-BB03-741000091EED}"/>
              </a:ext>
            </a:extLst>
          </p:cNvPr>
          <p:cNvSpPr txBox="1"/>
          <p:nvPr/>
        </p:nvSpPr>
        <p:spPr>
          <a:xfrm>
            <a:off x="3843867" y="1554125"/>
            <a:ext cx="13328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TCPA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33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143" y="283633"/>
            <a:ext cx="8229600" cy="1068330"/>
          </a:xfrm>
        </p:spPr>
        <p:txBody>
          <a:bodyPr>
            <a:normAutofit fontScale="90000"/>
          </a:bodyPr>
          <a:lstStyle/>
          <a:p>
            <a:pPr algn="l"/>
            <a:br>
              <a:rPr lang="en-US" sz="2600" i="1" dirty="0">
                <a:solidFill>
                  <a:srgbClr val="F8F8F8"/>
                </a:solidFill>
                <a:ea typeface="Calibri"/>
                <a:cs typeface="Calibri" pitchFamily="34" charset="0"/>
              </a:rPr>
            </a:br>
            <a:r>
              <a:rPr lang="en-US" sz="2600" i="1" dirty="0">
                <a:solidFill>
                  <a:srgbClr val="F8F8F8"/>
                </a:solidFill>
                <a:cs typeface="Calibri" pitchFamily="34" charset="0"/>
              </a:rPr>
              <a:t>Dyer v. Medoc Health Services,</a:t>
            </a:r>
            <a:r>
              <a:rPr lang="en-US" dirty="0"/>
              <a:t> </a:t>
            </a:r>
            <a:br>
              <a:rPr lang="en-US" dirty="0"/>
            </a:br>
            <a:r>
              <a:rPr lang="en-US" sz="2600" dirty="0">
                <a:solidFill>
                  <a:srgbClr val="F8F8F8"/>
                </a:solidFill>
                <a:cs typeface="Calibri" pitchFamily="34" charset="0"/>
              </a:rPr>
              <a:t>05-18-00472-CV (March 8, 2019)</a:t>
            </a:r>
            <a:br>
              <a:rPr lang="en-US" sz="2600" i="1" dirty="0">
                <a:solidFill>
                  <a:srgbClr val="F8F8F8"/>
                </a:solidFill>
                <a:ea typeface="Calibri"/>
                <a:cs typeface="Calibri" pitchFamily="34" charset="0"/>
              </a:rPr>
            </a:br>
            <a:endParaRPr lang="en-US" sz="2600" dirty="0">
              <a:solidFill>
                <a:srgbClr val="F8F8F8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716030"/>
            <a:ext cx="8228543" cy="4233863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endParaRPr lang="en-US" sz="2400" b="1" i="1" dirty="0"/>
          </a:p>
          <a:p>
            <a:pPr marL="0" indent="0" algn="just">
              <a:buNone/>
            </a:pPr>
            <a:endParaRPr lang="en-US" sz="2400" b="1" i="1" dirty="0"/>
          </a:p>
          <a:p>
            <a:pPr marL="0" indent="0" algn="just">
              <a:buNone/>
            </a:pPr>
            <a:r>
              <a:rPr lang="en-US" sz="2400" b="1" i="1" dirty="0">
                <a:solidFill>
                  <a:srgbClr val="FFFF00"/>
                </a:solidFill>
              </a:rPr>
              <a:t>Association.</a:t>
            </a:r>
            <a:r>
              <a:rPr lang="en-US" sz="2400" dirty="0"/>
              <a:t> </a:t>
            </a:r>
            <a:r>
              <a:rPr lang="en-US" sz="2400" i="1" dirty="0"/>
              <a:t>“Because the text messages between </a:t>
            </a:r>
            <a:r>
              <a:rPr lang="en-US" sz="2400" i="1" dirty="0" err="1"/>
              <a:t>Basiti</a:t>
            </a:r>
            <a:r>
              <a:rPr lang="en-US" sz="2400" i="1" dirty="0"/>
              <a:t> and Dyer were </a:t>
            </a:r>
            <a:r>
              <a:rPr lang="en-US" sz="2400" b="1" i="1" dirty="0">
                <a:solidFill>
                  <a:srgbClr val="FFFF00"/>
                </a:solidFill>
              </a:rPr>
              <a:t>private communications related to an alleged conspiracy </a:t>
            </a:r>
            <a:r>
              <a:rPr lang="en-US" sz="2400" i="1" dirty="0"/>
              <a:t>between the two men and did not involve public or citizen’s participation, it would be ‘illogical’ to apply the TCPA to those communications”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A653917-D1BE-4201-83E6-68C38E3ECC0A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</p:spTree>
    <p:extLst>
      <p:ext uri="{BB962C8B-B14F-4D97-AF65-F5344CB8AC3E}">
        <p14:creationId xmlns:p14="http://schemas.microsoft.com/office/powerpoint/2010/main" val="161566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0E3FEC5-12BA-4692-A368-446E783B7CD8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725BE09-48AA-49E5-B902-C19EEE7878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8905055"/>
              </p:ext>
            </p:extLst>
          </p:nvPr>
        </p:nvGraphicFramePr>
        <p:xfrm>
          <a:off x="260195" y="1813931"/>
          <a:ext cx="3888060" cy="2785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4B758D8-48F2-4A25-8F3B-991BA5D68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5028480"/>
              </p:ext>
            </p:extLst>
          </p:nvPr>
        </p:nvGraphicFramePr>
        <p:xfrm>
          <a:off x="4927179" y="1813931"/>
          <a:ext cx="3974996" cy="2785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27233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143" y="283633"/>
            <a:ext cx="8229600" cy="1068330"/>
          </a:xfrm>
        </p:spPr>
        <p:txBody>
          <a:bodyPr>
            <a:normAutofit fontScale="90000"/>
          </a:bodyPr>
          <a:lstStyle/>
          <a:p>
            <a:pPr algn="l"/>
            <a:br>
              <a:rPr lang="en-US" sz="2600" i="1" dirty="0">
                <a:solidFill>
                  <a:srgbClr val="F8F8F8"/>
                </a:solidFill>
                <a:ea typeface="Calibri"/>
                <a:cs typeface="Calibri" pitchFamily="34" charset="0"/>
              </a:rPr>
            </a:br>
            <a:r>
              <a:rPr lang="en-US" sz="2600" i="1" dirty="0">
                <a:solidFill>
                  <a:srgbClr val="F8F8F8"/>
                </a:solidFill>
                <a:cs typeface="Calibri" pitchFamily="34" charset="0"/>
              </a:rPr>
              <a:t>Dyer v. Medoc Health Services,</a:t>
            </a:r>
            <a:r>
              <a:rPr lang="en-US" dirty="0"/>
              <a:t> </a:t>
            </a:r>
            <a:br>
              <a:rPr lang="en-US" dirty="0"/>
            </a:br>
            <a:r>
              <a:rPr lang="en-US" sz="2600" dirty="0">
                <a:solidFill>
                  <a:srgbClr val="F8F8F8"/>
                </a:solidFill>
                <a:cs typeface="Calibri" pitchFamily="34" charset="0"/>
              </a:rPr>
              <a:t>05-18-00472-CV (March 8, 2019)</a:t>
            </a:r>
            <a:br>
              <a:rPr lang="en-US" sz="2600" i="1" dirty="0">
                <a:solidFill>
                  <a:srgbClr val="F8F8F8"/>
                </a:solidFill>
                <a:ea typeface="Calibri"/>
                <a:cs typeface="Calibri" pitchFamily="34" charset="0"/>
              </a:rPr>
            </a:br>
            <a:endParaRPr lang="en-US" sz="2600" dirty="0">
              <a:solidFill>
                <a:srgbClr val="F8F8F8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716030"/>
            <a:ext cx="8228543" cy="42338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300" b="1" i="1" dirty="0">
                <a:solidFill>
                  <a:srgbClr val="FFFF00"/>
                </a:solidFill>
              </a:rPr>
              <a:t>Speech.</a:t>
            </a:r>
            <a:r>
              <a:rPr lang="en-US" sz="2300" i="1" dirty="0"/>
              <a:t> “</a:t>
            </a:r>
            <a:r>
              <a:rPr lang="en-US" sz="2300" i="1" dirty="0" err="1"/>
              <a:t>Basili</a:t>
            </a:r>
            <a:r>
              <a:rPr lang="en-US" sz="2300" i="1" dirty="0"/>
              <a:t> and Dyer did not discuss any issue relating to health or any economic well-being (</a:t>
            </a:r>
            <a:r>
              <a:rPr lang="en-US" sz="2300" b="1" i="1" dirty="0">
                <a:solidFill>
                  <a:srgbClr val="FFFF00"/>
                </a:solidFill>
              </a:rPr>
              <a:t>other than their own)</a:t>
            </a:r>
            <a:r>
              <a:rPr lang="en-US" sz="2300" i="1" dirty="0"/>
              <a:t> </a:t>
            </a:r>
          </a:p>
          <a:p>
            <a:pPr marL="0" indent="0">
              <a:buNone/>
            </a:pPr>
            <a:r>
              <a:rPr lang="en-US" sz="2300" dirty="0"/>
              <a:t>. . .</a:t>
            </a:r>
          </a:p>
          <a:p>
            <a:pPr marL="0" indent="0">
              <a:buNone/>
            </a:pPr>
            <a:r>
              <a:rPr lang="en-US" sz="2300" i="1" dirty="0"/>
              <a:t>We cannot conclude communications discussing allegedly tortious conduct are tangentially related to a matter of public concern simply because the proprietary and confidential information that was to be misappropriated </a:t>
            </a:r>
            <a:r>
              <a:rPr lang="en-US" sz="2300" b="1" i="1" dirty="0">
                <a:solidFill>
                  <a:srgbClr val="FFFF00"/>
                </a:solidFill>
              </a:rPr>
              <a:t>belonged to a company in the healthcare industry </a:t>
            </a:r>
            <a:r>
              <a:rPr lang="en-US" sz="2300" i="1" dirty="0"/>
              <a:t>or because the alleged tortfeasors hoped to profit from their conduct.”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3286CDD5-FDBE-4B91-A093-8527AFEE497D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</p:spTree>
    <p:extLst>
      <p:ext uri="{BB962C8B-B14F-4D97-AF65-F5344CB8AC3E}">
        <p14:creationId xmlns:p14="http://schemas.microsoft.com/office/powerpoint/2010/main" val="1424074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143" y="283633"/>
            <a:ext cx="8229600" cy="1068330"/>
          </a:xfrm>
        </p:spPr>
        <p:txBody>
          <a:bodyPr>
            <a:normAutofit fontScale="90000"/>
          </a:bodyPr>
          <a:lstStyle/>
          <a:p>
            <a:pPr algn="l"/>
            <a:br>
              <a:rPr lang="en-US" sz="2600" i="1" dirty="0">
                <a:solidFill>
                  <a:srgbClr val="F8F8F8"/>
                </a:solidFill>
                <a:ea typeface="Calibri"/>
                <a:cs typeface="Calibri" pitchFamily="34" charset="0"/>
              </a:rPr>
            </a:br>
            <a:r>
              <a:rPr lang="en-US" sz="2600" i="1" dirty="0">
                <a:solidFill>
                  <a:srgbClr val="F8F8F8"/>
                </a:solidFill>
                <a:cs typeface="Calibri" pitchFamily="34" charset="0"/>
              </a:rPr>
              <a:t>Dyer v. Medoc Health Services,</a:t>
            </a:r>
            <a:r>
              <a:rPr lang="en-US" dirty="0"/>
              <a:t> </a:t>
            </a:r>
            <a:br>
              <a:rPr lang="en-US" dirty="0"/>
            </a:br>
            <a:r>
              <a:rPr lang="en-US" sz="2600" dirty="0">
                <a:solidFill>
                  <a:srgbClr val="F8F8F8"/>
                </a:solidFill>
                <a:cs typeface="Calibri" pitchFamily="34" charset="0"/>
              </a:rPr>
              <a:t>05-18-00472-CV (March 8, 2019)</a:t>
            </a:r>
            <a:br>
              <a:rPr lang="en-US" sz="2600" i="1" dirty="0">
                <a:solidFill>
                  <a:srgbClr val="F8F8F8"/>
                </a:solidFill>
                <a:ea typeface="Calibri"/>
                <a:cs typeface="Calibri" pitchFamily="34" charset="0"/>
              </a:rPr>
            </a:br>
            <a:endParaRPr lang="en-US" sz="2600" dirty="0">
              <a:solidFill>
                <a:srgbClr val="F8F8F8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716030"/>
            <a:ext cx="8228543" cy="42338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FFFF00"/>
                </a:solidFill>
              </a:rPr>
              <a:t>Petition.</a:t>
            </a:r>
            <a:r>
              <a:rPr lang="en-US" sz="2400" dirty="0"/>
              <a:t>  </a:t>
            </a:r>
            <a:r>
              <a:rPr lang="en-US" sz="2400" i="1" dirty="0"/>
              <a:t>“However, even assuming Dyer’s actions, and the communications relating to those actions, were ‘petitioning’ activities as defined by the TCPA, appellants failed to establish appellees’ claims </a:t>
            </a:r>
            <a:r>
              <a:rPr lang="en-US" sz="2400" b="1" i="1" dirty="0">
                <a:solidFill>
                  <a:srgbClr val="FFFF00"/>
                </a:solidFill>
              </a:rPr>
              <a:t>were based on, related to, or in response to </a:t>
            </a:r>
            <a:r>
              <a:rPr lang="en-US" sz="2400" i="1" dirty="0"/>
              <a:t>any communications between Dyer and any other person about the FBI investigation or on Dyer’s providing appellees’ proprietary software and confidential information to the FBI.”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E6B2B40-FCA5-4C91-BF5F-FFBB0A084C0F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</p:spTree>
    <p:extLst>
      <p:ext uri="{BB962C8B-B14F-4D97-AF65-F5344CB8AC3E}">
        <p14:creationId xmlns:p14="http://schemas.microsoft.com/office/powerpoint/2010/main" val="3744422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33135" y="160631"/>
            <a:ext cx="6445868" cy="2140117"/>
          </a:xfrm>
        </p:spPr>
        <p:txBody>
          <a:bodyPr>
            <a:normAutofit/>
          </a:bodyPr>
          <a:lstStyle/>
          <a:p>
            <a:br>
              <a:rPr lang="en-US" b="1" dirty="0"/>
            </a:b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E25400E-D588-4661-BACB-ADF960224A46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648C67-FF9C-469B-9D65-0792DAB44327}"/>
              </a:ext>
            </a:extLst>
          </p:cNvPr>
          <p:cNvSpPr/>
          <p:nvPr/>
        </p:nvSpPr>
        <p:spPr>
          <a:xfrm>
            <a:off x="495300" y="249742"/>
            <a:ext cx="8132506" cy="5084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en-US" sz="2200" b="1" i="1" dirty="0">
              <a:solidFill>
                <a:prstClr val="white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b="1" i="1" dirty="0">
                <a:solidFill>
                  <a:srgbClr val="FFFF00"/>
                </a:solidFill>
              </a:rPr>
              <a:t>Silence. </a:t>
            </a:r>
            <a:r>
              <a:rPr lang="en-US" dirty="0">
                <a:solidFill>
                  <a:prstClr val="white"/>
                </a:solidFill>
              </a:rPr>
              <a:t>“The basis of </a:t>
            </a:r>
            <a:r>
              <a:rPr lang="en-US" dirty="0" err="1">
                <a:solidFill>
                  <a:prstClr val="white"/>
                </a:solidFill>
              </a:rPr>
              <a:t>Tactical’s</a:t>
            </a:r>
            <a:r>
              <a:rPr lang="en-US" dirty="0">
                <a:solidFill>
                  <a:prstClr val="white"/>
                </a:solidFill>
              </a:rPr>
              <a:t> claims against </a:t>
            </a:r>
            <a:r>
              <a:rPr lang="en-US" dirty="0" err="1">
                <a:solidFill>
                  <a:prstClr val="white"/>
                </a:solidFill>
              </a:rPr>
              <a:t>Krasnicki</a:t>
            </a:r>
            <a:r>
              <a:rPr lang="en-US" dirty="0">
                <a:solidFill>
                  <a:prstClr val="white"/>
                </a:solidFill>
              </a:rPr>
              <a:t> rests solely on its assertion that </a:t>
            </a:r>
            <a:r>
              <a:rPr lang="en-US" dirty="0" err="1">
                <a:solidFill>
                  <a:prstClr val="white"/>
                </a:solidFill>
              </a:rPr>
              <a:t>Krasnicki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b="1" i="1" dirty="0">
                <a:solidFill>
                  <a:srgbClr val="FFFF00"/>
                </a:solidFill>
              </a:rPr>
              <a:t>failed to communicate </a:t>
            </a:r>
            <a:r>
              <a:rPr lang="en-US" dirty="0">
                <a:solidFill>
                  <a:prstClr val="white"/>
                </a:solidFill>
              </a:rPr>
              <a:t>with Tactical.” </a:t>
            </a:r>
            <a:r>
              <a:rPr lang="en-US" i="1" dirty="0" err="1">
                <a:solidFill>
                  <a:prstClr val="white"/>
                </a:solidFill>
              </a:rPr>
              <a:t>Krasnicki</a:t>
            </a:r>
            <a:r>
              <a:rPr lang="en-US" i="1" dirty="0">
                <a:solidFill>
                  <a:prstClr val="white"/>
                </a:solidFill>
              </a:rPr>
              <a:t> v. Tactical Entertainment</a:t>
            </a:r>
            <a:r>
              <a:rPr lang="en-US" dirty="0">
                <a:solidFill>
                  <a:prstClr val="white"/>
                </a:solidFill>
              </a:rPr>
              <a:t>, No. 05-18-00463-CV (May 16, 2019).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endParaRPr lang="en-US" dirty="0">
              <a:solidFill>
                <a:prstClr val="white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b="1" i="1" dirty="0">
                <a:solidFill>
                  <a:srgbClr val="FFFF00"/>
                </a:solidFill>
              </a:rPr>
              <a:t>Plaintiff’s speech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en-US" dirty="0">
                <a:solidFill>
                  <a:prstClr val="white"/>
                </a:solidFill>
              </a:rPr>
              <a:t>“[T]he TCPA applies only if the plaintiff’s lawsuit is based on, relates to, or is in response </a:t>
            </a:r>
            <a:r>
              <a:rPr lang="en-US" b="1" i="1" dirty="0">
                <a:solidFill>
                  <a:srgbClr val="FFFF00"/>
                </a:solidFill>
              </a:rPr>
              <a:t>to the defendant’s . . . exercise</a:t>
            </a:r>
            <a:r>
              <a:rPr lang="en-US" dirty="0">
                <a:solidFill>
                  <a:prstClr val="white"/>
                </a:solidFill>
              </a:rPr>
              <a:t> of one of the protected rights.” motion to dismiss the legal action.” </a:t>
            </a:r>
            <a:r>
              <a:rPr lang="en-US" i="1" dirty="0">
                <a:solidFill>
                  <a:prstClr val="white"/>
                </a:solidFill>
              </a:rPr>
              <a:t>Encore Enterprises, Inc. v. Shetty</a:t>
            </a:r>
            <a:r>
              <a:rPr lang="en-US" dirty="0">
                <a:solidFill>
                  <a:prstClr val="white"/>
                </a:solidFill>
              </a:rPr>
              <a:t>, No. 05-18-00511-CV (April 29, 2019) (mem. op.)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endParaRPr lang="en-US" dirty="0">
              <a:solidFill>
                <a:prstClr val="white"/>
              </a:solidFill>
            </a:endParaRPr>
          </a:p>
          <a:p>
            <a:pPr marL="339725" lvl="0" indent="-339725">
              <a:buFont typeface="Arial"/>
              <a:buChar char="•"/>
            </a:pPr>
            <a:r>
              <a:rPr lang="en-US" b="1" i="1" dirty="0">
                <a:solidFill>
                  <a:srgbClr val="FFFF00"/>
                </a:solidFill>
              </a:rPr>
              <a:t>“Related to.” </a:t>
            </a:r>
            <a:r>
              <a:rPr lang="en-US" dirty="0">
                <a:solidFill>
                  <a:prstClr val="white"/>
                </a:solidFill>
              </a:rPr>
              <a:t>“[T]he communications </a:t>
            </a:r>
          </a:p>
          <a:p>
            <a:pPr marL="339725" lvl="0" indent="-339725"/>
            <a:r>
              <a:rPr lang="en-US" dirty="0">
                <a:solidFill>
                  <a:prstClr val="white"/>
                </a:solidFill>
              </a:rPr>
              <a:t>	at issue here involve . . . Statements</a:t>
            </a:r>
          </a:p>
          <a:p>
            <a:pPr marL="339725" lvl="0" indent="-339725"/>
            <a:r>
              <a:rPr lang="en-US" dirty="0">
                <a:solidFill>
                  <a:prstClr val="white"/>
                </a:solidFill>
              </a:rPr>
              <a:t>	about </a:t>
            </a:r>
            <a:r>
              <a:rPr lang="en-US" b="1" i="1" dirty="0">
                <a:solidFill>
                  <a:srgbClr val="FFFF00"/>
                </a:solidFill>
              </a:rPr>
              <a:t>a business dispute, the subject </a:t>
            </a:r>
          </a:p>
          <a:p>
            <a:pPr marL="339725" lvl="0" indent="-339725"/>
            <a:r>
              <a:rPr lang="en-US" b="1" i="1" dirty="0">
                <a:solidFill>
                  <a:srgbClr val="FFFF00"/>
                </a:solidFill>
              </a:rPr>
              <a:t>	of which involves physicians</a:t>
            </a:r>
            <a:r>
              <a:rPr lang="en-US" dirty="0">
                <a:solidFill>
                  <a:prstClr val="white"/>
                </a:solidFill>
              </a:rPr>
              <a:t> . . . .” </a:t>
            </a:r>
          </a:p>
          <a:p>
            <a:pPr marL="339725" lvl="0" indent="-339725"/>
            <a:r>
              <a:rPr lang="en-US" dirty="0">
                <a:solidFill>
                  <a:prstClr val="white"/>
                </a:solidFill>
              </a:rPr>
              <a:t>	S</a:t>
            </a:r>
            <a:r>
              <a:rPr lang="en-US" i="1" dirty="0">
                <a:solidFill>
                  <a:prstClr val="white"/>
                </a:solidFill>
              </a:rPr>
              <a:t>taff Care v. Eskridge Enterprises</a:t>
            </a:r>
            <a:r>
              <a:rPr lang="en-US" dirty="0">
                <a:solidFill>
                  <a:prstClr val="white"/>
                </a:solidFill>
              </a:rPr>
              <a:t>, </a:t>
            </a:r>
          </a:p>
          <a:p>
            <a:pPr marL="339725" lvl="0" indent="-339725"/>
            <a:r>
              <a:rPr lang="en-US" dirty="0">
                <a:solidFill>
                  <a:prstClr val="white"/>
                </a:solidFill>
              </a:rPr>
              <a:t>	No. 05-18-00732-CV (May 15, 2019) </a:t>
            </a:r>
          </a:p>
          <a:p>
            <a:pPr marL="339725" lvl="0" indent="-339725"/>
            <a:r>
              <a:rPr lang="en-US" dirty="0">
                <a:solidFill>
                  <a:prstClr val="white"/>
                </a:solidFill>
              </a:rPr>
              <a:t>	(mem. op.)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1AC3A4-7F5E-4839-BEC9-6F7CC2F5C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639" y="3696232"/>
            <a:ext cx="3502167" cy="440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54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96E3A5-F68E-49D5-92EF-C4D6B1DE7F8C}"/>
              </a:ext>
            </a:extLst>
          </p:cNvPr>
          <p:cNvSpPr/>
          <p:nvPr/>
        </p:nvSpPr>
        <p:spPr>
          <a:xfrm>
            <a:off x="138639" y="583283"/>
            <a:ext cx="86751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r>
              <a:rPr lang="en-US" sz="2400" i="1" dirty="0" err="1"/>
              <a:t>Erdner</a:t>
            </a:r>
            <a:r>
              <a:rPr lang="en-US" sz="2400" i="1" dirty="0"/>
              <a:t> v. Highland Park Emergency Center</a:t>
            </a:r>
            <a:r>
              <a:rPr lang="en-US" sz="2400" dirty="0"/>
              <a:t>,</a:t>
            </a:r>
          </a:p>
          <a:p>
            <a:pPr marL="457200" algn="just"/>
            <a:r>
              <a:rPr lang="en-US" sz="2400" dirty="0"/>
              <a:t>No. 05-18-00654-CV (May 22, 2019)</a:t>
            </a:r>
          </a:p>
          <a:p>
            <a:pPr marL="457200" algn="just"/>
            <a:r>
              <a:rPr lang="en-US" sz="2400" dirty="0"/>
              <a:t>(</a:t>
            </a:r>
            <a:r>
              <a:rPr lang="en-US" sz="2400" dirty="0" err="1"/>
              <a:t>Molberg</a:t>
            </a:r>
            <a:r>
              <a:rPr lang="en-US" sz="2400" dirty="0"/>
              <a:t>, J., joined by </a:t>
            </a:r>
            <a:r>
              <a:rPr lang="en-US" sz="2400" dirty="0" err="1"/>
              <a:t>Reichek</a:t>
            </a:r>
            <a:r>
              <a:rPr lang="en-US" sz="2400" dirty="0"/>
              <a:t>, J.)</a:t>
            </a:r>
          </a:p>
          <a:p>
            <a:pPr marL="457200" algn="just"/>
            <a:endParaRPr lang="en-US" sz="2400" dirty="0"/>
          </a:p>
          <a:p>
            <a:pPr marL="457200" algn="just"/>
            <a:endParaRPr lang="en-US" sz="2800" i="1" dirty="0"/>
          </a:p>
          <a:p>
            <a:pPr marL="457200"/>
            <a:r>
              <a:rPr lang="en-US" sz="2800" i="1" dirty="0"/>
              <a:t>“[T]hose communications involved, at most, the potential formation of a company  that  </a:t>
            </a:r>
            <a:r>
              <a:rPr lang="en-US" sz="2800" b="1" i="1" dirty="0">
                <a:solidFill>
                  <a:srgbClr val="FFFF00"/>
                </a:solidFill>
              </a:rPr>
              <a:t>might,  in  the  future</a:t>
            </a:r>
            <a:r>
              <a:rPr lang="en-US" sz="2800" i="1" dirty="0"/>
              <a:t>,  have  the  resources  to  acquire  the  right  to  build  an  [emergency-care facility] </a:t>
            </a:r>
            <a:r>
              <a:rPr lang="en-US" sz="2800" b="1" i="1" dirty="0">
                <a:solidFill>
                  <a:srgbClr val="FFFF00"/>
                </a:solidFill>
              </a:rPr>
              <a:t>somewhere</a:t>
            </a:r>
            <a:r>
              <a:rPr lang="en-US" sz="2800" i="1" dirty="0"/>
              <a:t> in a general area.”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3933107F-8CF3-4E68-AC9F-64EA89285EEB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</p:spTree>
    <p:extLst>
      <p:ext uri="{BB962C8B-B14F-4D97-AF65-F5344CB8AC3E}">
        <p14:creationId xmlns:p14="http://schemas.microsoft.com/office/powerpoint/2010/main" val="413102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96E3A5-F68E-49D5-92EF-C4D6B1DE7F8C}"/>
              </a:ext>
            </a:extLst>
          </p:cNvPr>
          <p:cNvSpPr/>
          <p:nvPr/>
        </p:nvSpPr>
        <p:spPr>
          <a:xfrm>
            <a:off x="0" y="388550"/>
            <a:ext cx="86751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r>
              <a:rPr lang="en-US" sz="2400" i="1" dirty="0" err="1"/>
              <a:t>Erdner</a:t>
            </a:r>
            <a:r>
              <a:rPr lang="en-US" sz="2400" i="1" dirty="0"/>
              <a:t> v. Highland Park Emergency Center</a:t>
            </a:r>
            <a:r>
              <a:rPr lang="en-US" sz="2400" dirty="0"/>
              <a:t>,</a:t>
            </a:r>
          </a:p>
          <a:p>
            <a:pPr marL="457200" algn="just"/>
            <a:r>
              <a:rPr lang="en-US" sz="2400" dirty="0"/>
              <a:t>No. 05-18-00654-CV (May 22, 2019)</a:t>
            </a:r>
          </a:p>
          <a:p>
            <a:pPr marL="457200" algn="just"/>
            <a:r>
              <a:rPr lang="en-US" sz="2400" dirty="0"/>
              <a:t>(Whitehill, J., dissenting)</a:t>
            </a:r>
          </a:p>
          <a:p>
            <a:pPr marL="457200" algn="just"/>
            <a:endParaRPr lang="en-US" sz="2400" dirty="0"/>
          </a:p>
          <a:p>
            <a:pPr marL="457200" algn="just"/>
            <a:endParaRPr lang="en-US" sz="2800" i="1" dirty="0"/>
          </a:p>
          <a:p>
            <a:pPr marL="457200"/>
            <a:r>
              <a:rPr lang="en-US" sz="2800" i="1" dirty="0"/>
              <a:t>“[T]</a:t>
            </a:r>
            <a:r>
              <a:rPr lang="en-US" sz="2800" i="1" dirty="0" err="1"/>
              <a:t>angential</a:t>
            </a:r>
            <a:r>
              <a:rPr lang="en-US" sz="2800" i="1" dirty="0"/>
              <a:t> is a common word that </a:t>
            </a:r>
            <a:r>
              <a:rPr lang="en-US" sz="2800" b="1" i="1" dirty="0">
                <a:solidFill>
                  <a:srgbClr val="FFFF00"/>
                </a:solidFill>
              </a:rPr>
              <a:t>conjures wispiness.</a:t>
            </a:r>
            <a:r>
              <a:rPr lang="en-US" sz="2800" i="1" dirty="0"/>
              <a:t>” 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3933107F-8CF3-4E68-AC9F-64EA89285EEB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23CF33-B5A4-4B27-AE77-3424D87E6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766" y="3068133"/>
            <a:ext cx="2623301" cy="26233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40241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ARBITRATION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2D594AD-4C32-4765-89A9-FF24D415682A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</p:spTree>
    <p:extLst>
      <p:ext uri="{BB962C8B-B14F-4D97-AF65-F5344CB8AC3E}">
        <p14:creationId xmlns:p14="http://schemas.microsoft.com/office/powerpoint/2010/main" val="3269456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96E3A5-F68E-49D5-92EF-C4D6B1DE7F8C}"/>
              </a:ext>
            </a:extLst>
          </p:cNvPr>
          <p:cNvSpPr/>
          <p:nvPr/>
        </p:nvSpPr>
        <p:spPr>
          <a:xfrm>
            <a:off x="138639" y="583283"/>
            <a:ext cx="86751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r>
              <a:rPr lang="en-US" sz="2400" i="1" dirty="0"/>
              <a:t>SIG-TX Assets, LLC v. Serrato</a:t>
            </a:r>
            <a:r>
              <a:rPr lang="en-US" sz="2400" dirty="0"/>
              <a:t>,</a:t>
            </a:r>
          </a:p>
          <a:p>
            <a:pPr marL="457200" algn="just"/>
            <a:r>
              <a:rPr lang="en-US" sz="2400" dirty="0"/>
              <a:t>No. 05-18-00462-CV (April 23, 2019)</a:t>
            </a:r>
          </a:p>
          <a:p>
            <a:pPr marL="457200" algn="just"/>
            <a:r>
              <a:rPr lang="en-US" sz="2400" dirty="0"/>
              <a:t>(</a:t>
            </a:r>
            <a:r>
              <a:rPr lang="en-US" sz="2400" dirty="0" err="1"/>
              <a:t>Partida-Kipness</a:t>
            </a:r>
            <a:r>
              <a:rPr lang="en-US" sz="2400" dirty="0"/>
              <a:t>, J., joined by Carlyle, J.)</a:t>
            </a:r>
          </a:p>
          <a:p>
            <a:pPr marL="457200" algn="just"/>
            <a:endParaRPr lang="en-US" sz="2400" dirty="0"/>
          </a:p>
          <a:p>
            <a:pPr marL="457200"/>
            <a:r>
              <a:rPr lang="en-US" sz="2800" i="1" dirty="0"/>
              <a:t>“[A]though SIG-TX’s duty to prepare and inter Maria’s body arose from the contracts, there is </a:t>
            </a:r>
            <a:r>
              <a:rPr lang="en-US" sz="2800" b="1" i="1" dirty="0">
                <a:solidFill>
                  <a:srgbClr val="FFFF00"/>
                </a:solidFill>
              </a:rPr>
              <a:t>an independent duty under Texas tort law</a:t>
            </a:r>
            <a:r>
              <a:rPr lang="en-US" sz="2800" i="1" dirty="0"/>
              <a:t> to immediate family </a:t>
            </a:r>
          </a:p>
          <a:p>
            <a:pPr marL="457200"/>
            <a:r>
              <a:rPr lang="en-US" sz="2800" i="1" dirty="0"/>
              <a:t>[m]embers not to </a:t>
            </a:r>
          </a:p>
          <a:p>
            <a:pPr marL="457200"/>
            <a:r>
              <a:rPr lang="en-US" sz="2800" i="1" dirty="0"/>
              <a:t>negligently </a:t>
            </a:r>
          </a:p>
          <a:p>
            <a:pPr marL="457200"/>
            <a:r>
              <a:rPr lang="en-US" sz="2800" i="1" dirty="0"/>
              <a:t>mishandle a </a:t>
            </a:r>
          </a:p>
          <a:p>
            <a:pPr marL="457200"/>
            <a:r>
              <a:rPr lang="en-US" sz="2800" i="1" dirty="0"/>
              <a:t>corpse.”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8FC009-3125-4582-85B7-034EDE6A2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982" y="3429000"/>
            <a:ext cx="4755292" cy="3030056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3933107F-8CF3-4E68-AC9F-64EA89285EEB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</p:spTree>
    <p:extLst>
      <p:ext uri="{BB962C8B-B14F-4D97-AF65-F5344CB8AC3E}">
        <p14:creationId xmlns:p14="http://schemas.microsoft.com/office/powerpoint/2010/main" val="626826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96E3A5-F68E-49D5-92EF-C4D6B1DE7F8C}"/>
              </a:ext>
            </a:extLst>
          </p:cNvPr>
          <p:cNvSpPr/>
          <p:nvPr/>
        </p:nvSpPr>
        <p:spPr>
          <a:xfrm>
            <a:off x="138639" y="583283"/>
            <a:ext cx="86751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r>
              <a:rPr lang="en-US" sz="2400" i="1" dirty="0"/>
              <a:t>SIG-TX Assets, LLC v. Serrato</a:t>
            </a:r>
            <a:r>
              <a:rPr lang="en-US" sz="2400" dirty="0"/>
              <a:t>, No. 05-18-00462-CV</a:t>
            </a:r>
          </a:p>
          <a:p>
            <a:pPr marL="457200" algn="just"/>
            <a:r>
              <a:rPr lang="en-US" sz="2400" dirty="0"/>
              <a:t>(April 23, 2019) (Bridges, J., dissenting)</a:t>
            </a:r>
          </a:p>
          <a:p>
            <a:pPr marL="457200" algn="just"/>
            <a:endParaRPr lang="en-US" sz="2400" dirty="0"/>
          </a:p>
          <a:p>
            <a:pPr marL="457200" algn="just"/>
            <a:r>
              <a:rPr lang="en-US" sz="2400" i="1" dirty="0"/>
              <a:t>“Beatrice and the other appellees obtained substantial actions from SIG-TX by </a:t>
            </a:r>
            <a:r>
              <a:rPr lang="en-US" sz="2400" b="1" i="1" dirty="0">
                <a:solidFill>
                  <a:srgbClr val="FFFF00"/>
                </a:solidFill>
              </a:rPr>
              <a:t>demanding compliance with provisions of the contracts</a:t>
            </a:r>
            <a:r>
              <a:rPr lang="en-US" sz="2400" i="1" dirty="0"/>
              <a:t> . . . .”</a:t>
            </a:r>
          </a:p>
          <a:p>
            <a:pPr marL="457200" algn="just"/>
            <a:endParaRPr lang="en-US" sz="2400" i="1" dirty="0"/>
          </a:p>
          <a:p>
            <a:pPr marL="457200" algn="just"/>
            <a:r>
              <a:rPr lang="en-US" sz="2400" i="1" dirty="0"/>
              <a:t>“[T]he </a:t>
            </a:r>
            <a:r>
              <a:rPr lang="en-US" sz="2400" i="1" u="sng" dirty="0" err="1"/>
              <a:t>Weekley</a:t>
            </a:r>
            <a:r>
              <a:rPr lang="en-US" sz="2400" i="1" dirty="0"/>
              <a:t> court </a:t>
            </a:r>
          </a:p>
          <a:p>
            <a:pPr marL="457200" algn="just"/>
            <a:r>
              <a:rPr lang="en-US" sz="2400" i="1" dirty="0"/>
              <a:t>acknowledged a contractor</a:t>
            </a:r>
          </a:p>
          <a:p>
            <a:pPr marL="457200" algn="just"/>
            <a:r>
              <a:rPr lang="en-US" sz="2400" i="1" dirty="0"/>
              <a:t> . . . had ‘an independent</a:t>
            </a:r>
          </a:p>
          <a:p>
            <a:pPr marL="457200" algn="just"/>
            <a:r>
              <a:rPr lang="en-US" sz="2400" i="1" dirty="0"/>
              <a:t>duty under Texas tort law</a:t>
            </a:r>
          </a:p>
          <a:p>
            <a:pPr marL="457200" algn="just"/>
            <a:r>
              <a:rPr lang="en-US" sz="2400" i="1" dirty="0"/>
              <a:t>not to injure bystanders</a:t>
            </a:r>
          </a:p>
          <a:p>
            <a:pPr marL="457200" algn="just"/>
            <a:r>
              <a:rPr lang="en-US" sz="2400" i="1" dirty="0"/>
              <a:t> by its activities’ . . . .”</a:t>
            </a:r>
          </a:p>
          <a:p>
            <a:pPr algn="just"/>
            <a:br>
              <a:rPr lang="en-US" sz="2400" dirty="0"/>
            </a:b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8FC009-3125-4582-85B7-034EDE6A2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504" y="3188732"/>
            <a:ext cx="4755292" cy="2938527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0C5FAEE-B3E1-4789-9028-048672B372D4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</p:spTree>
    <p:extLst>
      <p:ext uri="{BB962C8B-B14F-4D97-AF65-F5344CB8AC3E}">
        <p14:creationId xmlns:p14="http://schemas.microsoft.com/office/powerpoint/2010/main" val="3322366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75148"/>
            <a:ext cx="7772400" cy="3598795"/>
          </a:xfrm>
        </p:spPr>
        <p:txBody>
          <a:bodyPr>
            <a:normAutofit/>
          </a:bodyPr>
          <a:lstStyle/>
          <a:p>
            <a:r>
              <a:rPr lang="en-US" dirty="0"/>
              <a:t>TODAY OR TOMORROW?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pic>
        <p:nvPicPr>
          <p:cNvPr id="3084" name="Picture 12" descr="Related image">
            <a:extLst>
              <a:ext uri="{FF2B5EF4-FFF2-40B4-BE49-F238E27FC236}">
                <a16:creationId xmlns:a16="http://schemas.microsoft.com/office/drawing/2014/main" id="{42ED4C8C-0E92-4CEA-B2DC-DAD383098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554">
            <a:off x="2670562" y="2928842"/>
            <a:ext cx="3802873" cy="2490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D3E4A46-1E51-4976-AE65-54EA5D8FF3F4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</p:spTree>
    <p:extLst>
      <p:ext uri="{BB962C8B-B14F-4D97-AF65-F5344CB8AC3E}">
        <p14:creationId xmlns:p14="http://schemas.microsoft.com/office/powerpoint/2010/main" val="1308871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96E3A5-F68E-49D5-92EF-C4D6B1DE7F8C}"/>
              </a:ext>
            </a:extLst>
          </p:cNvPr>
          <p:cNvSpPr/>
          <p:nvPr/>
        </p:nvSpPr>
        <p:spPr>
          <a:xfrm>
            <a:off x="138639" y="583283"/>
            <a:ext cx="86751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/>
              <a:t>Phillips v. Clark</a:t>
            </a:r>
            <a:r>
              <a:rPr lang="en-US" sz="2400" dirty="0"/>
              <a:t>, No. 05-18-00556-CV (May 3, 2019)</a:t>
            </a:r>
          </a:p>
          <a:p>
            <a:pPr algn="just"/>
            <a:r>
              <a:rPr lang="en-US" sz="2400" dirty="0"/>
              <a:t>(</a:t>
            </a:r>
            <a:r>
              <a:rPr lang="en-US" sz="2400" dirty="0" err="1"/>
              <a:t>Reichek</a:t>
            </a:r>
            <a:r>
              <a:rPr lang="en-US" sz="2400" dirty="0"/>
              <a:t>, J., joined by </a:t>
            </a:r>
            <a:r>
              <a:rPr lang="en-US" sz="2400" dirty="0" err="1"/>
              <a:t>Molberg</a:t>
            </a:r>
            <a:r>
              <a:rPr lang="en-US" sz="2400" dirty="0"/>
              <a:t>, J.)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i="1" dirty="0"/>
              <a:t>“The record before us shows that Phillips was a candidate for public office . . . . </a:t>
            </a:r>
            <a:r>
              <a:rPr lang="en-US" sz="2400" b="1" i="1" dirty="0">
                <a:solidFill>
                  <a:srgbClr val="FFFF00"/>
                </a:solidFill>
              </a:rPr>
              <a:t>Nothing in the record shows Phillips has ever engaged in professional news reporting or any other form of journalism </a:t>
            </a:r>
            <a:r>
              <a:rPr lang="en-US" sz="2400" i="1" dirty="0"/>
              <a:t>or professional investigation and </a:t>
            </a:r>
          </a:p>
          <a:p>
            <a:pPr algn="just"/>
            <a:r>
              <a:rPr lang="en-US" sz="2400" i="1" dirty="0"/>
              <a:t>commentary about matters of </a:t>
            </a:r>
          </a:p>
          <a:p>
            <a:pPr algn="just"/>
            <a:r>
              <a:rPr lang="en-US" sz="2400" i="1" dirty="0"/>
              <a:t>public concern. Accordingly, </a:t>
            </a:r>
          </a:p>
          <a:p>
            <a:pPr algn="just"/>
            <a:r>
              <a:rPr lang="en-US" sz="2400" i="1" dirty="0"/>
              <a:t>Phillips does not qualify as a </a:t>
            </a:r>
          </a:p>
          <a:p>
            <a:pPr algn="just"/>
            <a:r>
              <a:rPr lang="en-US" sz="2400" i="1" dirty="0"/>
              <a:t>‘member of the media’. . . .” </a:t>
            </a:r>
          </a:p>
        </p:txBody>
      </p:sp>
      <p:pic>
        <p:nvPicPr>
          <p:cNvPr id="4098" name="Picture 2" descr="http://600commerce.com/wp-content/uploads/2019/05/press.jpg">
            <a:extLst>
              <a:ext uri="{FF2B5EF4-FFF2-40B4-BE49-F238E27FC236}">
                <a16:creationId xmlns:a16="http://schemas.microsoft.com/office/drawing/2014/main" id="{9EC91EBA-0BFE-4AF3-87C5-B1E27418D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9067">
            <a:off x="5158929" y="3041584"/>
            <a:ext cx="3165771" cy="298695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1F8545F-82EC-42C1-A626-9C0E14215238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</p:spTree>
    <p:extLst>
      <p:ext uri="{BB962C8B-B14F-4D97-AF65-F5344CB8AC3E}">
        <p14:creationId xmlns:p14="http://schemas.microsoft.com/office/powerpoint/2010/main" val="195940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676C97-2DCC-4A62-BB81-64F27019AFF5}"/>
              </a:ext>
            </a:extLst>
          </p:cNvPr>
          <p:cNvSpPr/>
          <p:nvPr/>
        </p:nvSpPr>
        <p:spPr>
          <a:xfrm>
            <a:off x="4643439" y="870946"/>
            <a:ext cx="38147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erif Pro"/>
              </a:rPr>
              <a:t>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3F1CDD-A43A-4F0B-BA1E-D077654DAFD9}"/>
              </a:ext>
            </a:extLst>
          </p:cNvPr>
          <p:cNvSpPr/>
          <p:nvPr/>
        </p:nvSpPr>
        <p:spPr>
          <a:xfrm>
            <a:off x="5096935" y="49207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erif Pro"/>
              </a:rPr>
              <a:t>“Questions of jurisdiction are questions of 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erif Pro"/>
              </a:rPr>
              <a:t>power."</a:t>
            </a:r>
            <a:endParaRPr lang="en-US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B4CF1C-35C9-45EE-84CF-B79C0346F69A}"/>
              </a:ext>
            </a:extLst>
          </p:cNvPr>
          <p:cNvSpPr/>
          <p:nvPr/>
        </p:nvSpPr>
        <p:spPr>
          <a:xfrm>
            <a:off x="5631860" y="3002095"/>
            <a:ext cx="2282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erif Pro"/>
              </a:rPr>
              <a:t> Benjamin Curtis,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erif Pro"/>
              </a:rPr>
              <a:t>Supreme Court Justice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mage result for itâs my job to call balls and strikes and not to pitch or bat judge roberts">
            <a:extLst>
              <a:ext uri="{FF2B5EF4-FFF2-40B4-BE49-F238E27FC236}">
                <a16:creationId xmlns:a16="http://schemas.microsoft.com/office/drawing/2014/main" id="{4F73A1DF-448F-4321-A159-28CF8D59C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947" y="420158"/>
            <a:ext cx="4443052" cy="5553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F58F3D-59A1-4DE9-B8F5-405445B64416}"/>
              </a:ext>
            </a:extLst>
          </p:cNvPr>
          <p:cNvSpPr/>
          <p:nvPr/>
        </p:nvSpPr>
        <p:spPr>
          <a:xfrm>
            <a:off x="181509" y="492079"/>
            <a:ext cx="4229628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“Judges are like umpires. Umpires don’t make the rules; they apply them. The role of an umpire and a judge is critical. They make sure everybody plays by the rules. But it is a limited role. Nobody ever went to a ball game to see the umpire... I will remember that it’s my job to call balls and strikes and not to pitch or bat.”</a:t>
            </a:r>
          </a:p>
          <a:p>
            <a:pPr algn="r"/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  <a:cs typeface="Angsana New" panose="020B0502040204020203" pitchFamily="18" charset="-34"/>
            </a:endParaRPr>
          </a:p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  <a:cs typeface="Angsana New" panose="020B0502040204020203" pitchFamily="18" charset="-34"/>
              </a:rPr>
              <a:t>Chief Justice John Roberts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2637346E-755D-4BBA-95C5-017C84365412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</p:spTree>
    <p:extLst>
      <p:ext uri="{BB962C8B-B14F-4D97-AF65-F5344CB8AC3E}">
        <p14:creationId xmlns:p14="http://schemas.microsoft.com/office/powerpoint/2010/main" val="3496649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96E3A5-F68E-49D5-92EF-C4D6B1DE7F8C}"/>
              </a:ext>
            </a:extLst>
          </p:cNvPr>
          <p:cNvSpPr/>
          <p:nvPr/>
        </p:nvSpPr>
        <p:spPr>
          <a:xfrm>
            <a:off x="138639" y="634093"/>
            <a:ext cx="867515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/>
              <a:t>Phillips v. Clark</a:t>
            </a:r>
            <a:r>
              <a:rPr lang="en-US" sz="2400" dirty="0"/>
              <a:t>, No. 05-18-00556-CV (May 3, 2019).</a:t>
            </a:r>
          </a:p>
          <a:p>
            <a:pPr algn="just"/>
            <a:r>
              <a:rPr lang="en-US" sz="2400" dirty="0"/>
              <a:t>(Whitehill, J., dissenting)</a:t>
            </a:r>
          </a:p>
          <a:p>
            <a:pPr algn="just"/>
            <a:endParaRPr lang="en-US" sz="2400" dirty="0"/>
          </a:p>
          <a:p>
            <a:r>
              <a:rPr lang="en-US" sz="2400" i="1" dirty="0"/>
              <a:t>“Because </a:t>
            </a:r>
            <a:r>
              <a:rPr lang="en-US" sz="2400" b="1" i="1" dirty="0">
                <a:solidFill>
                  <a:srgbClr val="FFFF00"/>
                </a:solidFill>
              </a:rPr>
              <a:t>there is a straight-</a:t>
            </a:r>
          </a:p>
          <a:p>
            <a:r>
              <a:rPr lang="en-US" sz="2400" b="1" i="1" dirty="0">
                <a:solidFill>
                  <a:srgbClr val="FFFF00"/>
                </a:solidFill>
              </a:rPr>
              <a:t>forward answer to this case </a:t>
            </a:r>
          </a:p>
          <a:p>
            <a:r>
              <a:rPr lang="en-US" sz="2400" b="1" i="1" dirty="0">
                <a:solidFill>
                  <a:srgbClr val="FFFF00"/>
                </a:solidFill>
              </a:rPr>
              <a:t>without exploring in the first </a:t>
            </a:r>
          </a:p>
          <a:p>
            <a:r>
              <a:rPr lang="en-US" sz="2400" b="1" i="1" dirty="0">
                <a:solidFill>
                  <a:srgbClr val="FFFF00"/>
                </a:solidFill>
              </a:rPr>
              <a:t>instance the boundaries of what </a:t>
            </a:r>
          </a:p>
          <a:p>
            <a:r>
              <a:rPr lang="en-US" sz="2400" b="1" i="1" dirty="0">
                <a:solidFill>
                  <a:srgbClr val="FFFF00"/>
                </a:solidFill>
              </a:rPr>
              <a:t>constitutes the electronic media</a:t>
            </a:r>
            <a:r>
              <a:rPr lang="en-US" sz="2400" i="1" dirty="0"/>
              <a:t>, </a:t>
            </a:r>
          </a:p>
          <a:p>
            <a:r>
              <a:rPr lang="en-US" sz="2400" i="1" dirty="0"/>
              <a:t>we should follow the straightforward </a:t>
            </a:r>
          </a:p>
          <a:p>
            <a:r>
              <a:rPr lang="en-US" sz="2400" i="1" dirty="0"/>
              <a:t>path and wait until when defining </a:t>
            </a:r>
          </a:p>
          <a:p>
            <a:r>
              <a:rPr lang="en-US" sz="2400" i="1" dirty="0"/>
              <a:t>the electronic media is necessary </a:t>
            </a:r>
          </a:p>
          <a:p>
            <a:r>
              <a:rPr lang="en-US" sz="2400" i="1" dirty="0"/>
              <a:t>to decide the case then before us.” </a:t>
            </a:r>
          </a:p>
          <a:p>
            <a:r>
              <a:rPr lang="en-US" dirty="0"/>
              <a:t> 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6152" name="Picture 8" descr="http://600commerce.com/wp-content/uploads/2019/05/occams-razor-350_4333.jpg">
            <a:extLst>
              <a:ext uri="{FF2B5EF4-FFF2-40B4-BE49-F238E27FC236}">
                <a16:creationId xmlns:a16="http://schemas.microsoft.com/office/drawing/2014/main" id="{D95CE67E-8F8D-45DF-AE9C-F3F45CA77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721" y="2014930"/>
            <a:ext cx="3113022" cy="28281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CEE900E-56CF-4E16-8E09-0C6142C822D6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</p:spTree>
    <p:extLst>
      <p:ext uri="{BB962C8B-B14F-4D97-AF65-F5344CB8AC3E}">
        <p14:creationId xmlns:p14="http://schemas.microsoft.com/office/powerpoint/2010/main" val="2976317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96E3A5-F68E-49D5-92EF-C4D6B1DE7F8C}"/>
              </a:ext>
            </a:extLst>
          </p:cNvPr>
          <p:cNvSpPr/>
          <p:nvPr/>
        </p:nvSpPr>
        <p:spPr>
          <a:xfrm>
            <a:off x="495300" y="634093"/>
            <a:ext cx="83184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i="1" dirty="0"/>
              <a:t>“I think it </a:t>
            </a:r>
            <a:r>
              <a:rPr lang="en-US" b="1" i="1" dirty="0">
                <a:solidFill>
                  <a:srgbClr val="FFFF00"/>
                </a:solidFill>
              </a:rPr>
              <a:t>useless and undesirable</a:t>
            </a:r>
            <a:r>
              <a:rPr lang="en-US" i="1" dirty="0"/>
              <a:t>, as a rule, to express dissent . . . .”</a:t>
            </a:r>
          </a:p>
          <a:p>
            <a:endParaRPr lang="en-US" dirty="0"/>
          </a:p>
          <a:p>
            <a:r>
              <a:rPr lang="en-US" i="1" dirty="0"/>
              <a:t>Northern Sec. Co. v. United States</a:t>
            </a:r>
            <a:r>
              <a:rPr lang="en-US" dirty="0"/>
              <a:t>, 193 U.S. 197, 400 (1904)</a:t>
            </a:r>
          </a:p>
          <a:p>
            <a:r>
              <a:rPr lang="en-US" dirty="0"/>
              <a:t>(Oliver Wendell Holmes, Jr., dissenting).</a:t>
            </a:r>
          </a:p>
          <a:p>
            <a:endParaRPr lang="en-US" sz="240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CEE900E-56CF-4E16-8E09-0C6142C822D6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EEBA24-5933-4ABC-87AF-BB7E9942639E}"/>
              </a:ext>
            </a:extLst>
          </p:cNvPr>
          <p:cNvSpPr txBox="1"/>
          <p:nvPr/>
        </p:nvSpPr>
        <p:spPr>
          <a:xfrm>
            <a:off x="495299" y="2785534"/>
            <a:ext cx="79036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“A dissent in a court of last resort is an appeal to the </a:t>
            </a:r>
            <a:r>
              <a:rPr lang="en-US" b="1" i="1" dirty="0">
                <a:solidFill>
                  <a:srgbClr val="FFFF00"/>
                </a:solidFill>
              </a:rPr>
              <a:t>brooding spirit of the law</a:t>
            </a:r>
            <a:r>
              <a:rPr lang="en-US" dirty="0"/>
              <a:t>, to the intelligence of a future day, when a later decision may possibly correct the error into which the dissenting judge believes the court to have been betrayed.”</a:t>
            </a:r>
          </a:p>
          <a:p>
            <a:endParaRPr lang="en-US" dirty="0"/>
          </a:p>
          <a:p>
            <a:pPr algn="r"/>
            <a:r>
              <a:rPr lang="en-US" i="1" dirty="0"/>
              <a:t>Charles Evans Hughes</a:t>
            </a:r>
            <a:r>
              <a:rPr lang="en-US" dirty="0"/>
              <a:t>, </a:t>
            </a:r>
          </a:p>
          <a:p>
            <a:pPr algn="r"/>
            <a:r>
              <a:rPr lang="en-US" cap="small" dirty="0"/>
              <a:t>The Supreme Court of the </a:t>
            </a:r>
          </a:p>
          <a:p>
            <a:pPr algn="r"/>
            <a:r>
              <a:rPr lang="en-US" cap="small" dirty="0"/>
              <a:t>United States </a:t>
            </a:r>
            <a:r>
              <a:rPr lang="en-US" dirty="0"/>
              <a:t>68 (1928) 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A99EBB-2EC5-477A-82D2-F601540F8FC2}"/>
              </a:ext>
            </a:extLst>
          </p:cNvPr>
          <p:cNvCxnSpPr>
            <a:cxnSpLocks/>
          </p:cNvCxnSpPr>
          <p:nvPr/>
        </p:nvCxnSpPr>
        <p:spPr>
          <a:xfrm>
            <a:off x="1327355" y="2427472"/>
            <a:ext cx="645979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Image result for brooding spirit ghosts">
            <a:extLst>
              <a:ext uri="{FF2B5EF4-FFF2-40B4-BE49-F238E27FC236}">
                <a16:creationId xmlns:a16="http://schemas.microsoft.com/office/drawing/2014/main" id="{759CCCCF-0274-474A-BE68-34EA18697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51" y="3711600"/>
            <a:ext cx="3348567" cy="2217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869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676C97-2DCC-4A62-BB81-64F27019AFF5}"/>
              </a:ext>
            </a:extLst>
          </p:cNvPr>
          <p:cNvSpPr/>
          <p:nvPr/>
        </p:nvSpPr>
        <p:spPr>
          <a:xfrm>
            <a:off x="4643439" y="870946"/>
            <a:ext cx="38147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erif Pro"/>
              </a:rPr>
              <a:t>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3F1CDD-A43A-4F0B-BA1E-D077654DAFD9}"/>
              </a:ext>
            </a:extLst>
          </p:cNvPr>
          <p:cNvSpPr/>
          <p:nvPr/>
        </p:nvSpPr>
        <p:spPr>
          <a:xfrm>
            <a:off x="5096935" y="49207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erif Pro"/>
              </a:rPr>
              <a:t>“Questions of jurisdiction are questions of 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erif Pro"/>
              </a:rPr>
              <a:t>power."</a:t>
            </a:r>
            <a:endParaRPr lang="en-US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B4CF1C-35C9-45EE-84CF-B79C0346F69A}"/>
              </a:ext>
            </a:extLst>
          </p:cNvPr>
          <p:cNvSpPr/>
          <p:nvPr/>
        </p:nvSpPr>
        <p:spPr>
          <a:xfrm>
            <a:off x="5631860" y="3002095"/>
            <a:ext cx="2282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erif Pro"/>
              </a:rPr>
              <a:t> Benjamin Curtis,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erif Pro"/>
              </a:rPr>
              <a:t>Supreme Court Justice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14B6B3-9DE5-4C4A-9E55-672D383B075F}"/>
              </a:ext>
            </a:extLst>
          </p:cNvPr>
          <p:cNvGrpSpPr/>
          <p:nvPr/>
        </p:nvGrpSpPr>
        <p:grpSpPr>
          <a:xfrm>
            <a:off x="9992" y="740230"/>
            <a:ext cx="9177868" cy="5353638"/>
            <a:chOff x="9992" y="740230"/>
            <a:chExt cx="9177868" cy="5353638"/>
          </a:xfrm>
        </p:grpSpPr>
        <p:pic>
          <p:nvPicPr>
            <p:cNvPr id="1026" name="Picture 2" descr="Image result for Churchill and his quote about the end of the beginning">
              <a:extLst>
                <a:ext uri="{FF2B5EF4-FFF2-40B4-BE49-F238E27FC236}">
                  <a16:creationId xmlns:a16="http://schemas.microsoft.com/office/drawing/2014/main" id="{3E492693-5FA2-4C57-98E5-530A45385C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92" y="740230"/>
              <a:ext cx="9177868" cy="53536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E1C7346-EBC6-4F5D-B11F-762E4C93B11D}"/>
                </a:ext>
              </a:extLst>
            </p:cNvPr>
            <p:cNvSpPr/>
            <p:nvPr/>
          </p:nvSpPr>
          <p:spPr>
            <a:xfrm>
              <a:off x="6324600" y="5249333"/>
              <a:ext cx="2438400" cy="237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67F44C22-2A60-41D6-A255-142FC9D39DDA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</p:spTree>
    <p:extLst>
      <p:ext uri="{BB962C8B-B14F-4D97-AF65-F5344CB8AC3E}">
        <p14:creationId xmlns:p14="http://schemas.microsoft.com/office/powerpoint/2010/main" val="366652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4467-BAEA-45CF-85B9-1B8AA407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82902-437B-4F14-B7AC-6F6E57E04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884904"/>
            <a:ext cx="7993626" cy="52412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i="1" dirty="0"/>
              <a:t>Temporary Injunction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/>
              <a:t>	  Public – Private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i="1" dirty="0"/>
              <a:t>Mandamus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/>
              <a:t>	  Appellate – Trial Court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i="1" dirty="0"/>
              <a:t>Forum Selection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/>
              <a:t>	  Court Rules – Contract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i="1" dirty="0"/>
              <a:t>TCPA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/>
              <a:t>	  Court – Jury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i="1" dirty="0"/>
              <a:t>Arbitration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/>
              <a:t>	  Court – Contract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82E89-401D-4BD5-A561-7FDFF8685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871" y="1312606"/>
            <a:ext cx="3230019" cy="390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99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599492" y="2130425"/>
            <a:ext cx="10342984" cy="147002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8F8F8"/>
                </a:solidFill>
                <a:cs typeface="Calibri" pitchFamily="34" charset="0"/>
              </a:rPr>
              <a:t>DALLAS COMMERCIAL </a:t>
            </a:r>
            <a:br>
              <a:rPr lang="en-US" sz="3600" dirty="0">
                <a:solidFill>
                  <a:srgbClr val="F8F8F8"/>
                </a:solidFill>
                <a:cs typeface="Calibri" pitchFamily="34" charset="0"/>
              </a:rPr>
            </a:br>
            <a:r>
              <a:rPr lang="en-US" sz="3600" dirty="0">
                <a:solidFill>
                  <a:srgbClr val="F8F8F8"/>
                </a:solidFill>
                <a:cs typeface="Calibri" pitchFamily="34" charset="0"/>
              </a:rPr>
              <a:t>CASES 2019</a:t>
            </a:r>
            <a:br>
              <a:rPr lang="en-US" sz="4000" dirty="0">
                <a:solidFill>
                  <a:srgbClr val="F8F8F8"/>
                </a:solidFill>
                <a:cs typeface="Calibri" pitchFamily="34" charset="0"/>
              </a:rPr>
            </a:b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3795713" lvl="0" indent="-3795713">
              <a:buClr>
                <a:srgbClr val="00759E"/>
              </a:buClr>
              <a:buSzPct val="80000"/>
              <a:tabLst>
                <a:tab pos="2743200" algn="l"/>
              </a:tabLst>
            </a:pPr>
            <a:endParaRPr lang="en-US" sz="1882" b="1" dirty="0">
              <a:solidFill>
                <a:srgbClr val="F8F8F8"/>
              </a:solidFill>
            </a:endParaRPr>
          </a:p>
          <a:p>
            <a:pPr marL="3795713" lvl="0" indent="-3795713">
              <a:buClr>
                <a:srgbClr val="00759E"/>
              </a:buClr>
              <a:buSzPct val="80000"/>
              <a:tabLst>
                <a:tab pos="2743200" algn="l"/>
              </a:tabLst>
            </a:pPr>
            <a:r>
              <a:rPr lang="en-US" sz="1882" b="1" dirty="0">
                <a:solidFill>
                  <a:srgbClr val="F8F8F8"/>
                </a:solidFill>
              </a:rPr>
              <a:t>DAVID S. COALE</a:t>
            </a:r>
          </a:p>
          <a:p>
            <a:pPr marL="3795713" lvl="0" indent="-3795713">
              <a:buClr>
                <a:srgbClr val="00759E"/>
              </a:buClr>
              <a:buSzPct val="80000"/>
              <a:tabLst>
                <a:tab pos="2743200" algn="l"/>
              </a:tabLst>
            </a:pPr>
            <a:r>
              <a:rPr lang="en-US" sz="1882" dirty="0">
                <a:solidFill>
                  <a:srgbClr val="F8F8F8"/>
                </a:solidFill>
              </a:rPr>
              <a:t>DBA Appellate Law Section Meeting</a:t>
            </a:r>
          </a:p>
          <a:p>
            <a:pPr marL="3795713" lvl="0" indent="-3795713">
              <a:buClr>
                <a:srgbClr val="00759E"/>
              </a:buClr>
              <a:buSzPct val="80000"/>
              <a:tabLst>
                <a:tab pos="2743200" algn="l"/>
              </a:tabLst>
            </a:pPr>
            <a:r>
              <a:rPr lang="en-US" sz="1882" dirty="0">
                <a:solidFill>
                  <a:srgbClr val="F8F8F8"/>
                </a:solidFill>
              </a:rPr>
              <a:t>Dallas, Texas</a:t>
            </a:r>
          </a:p>
          <a:p>
            <a:pPr marL="3795713" lvl="0" indent="-3795713">
              <a:buClr>
                <a:srgbClr val="00759E"/>
              </a:buClr>
              <a:buSzPct val="80000"/>
              <a:tabLst>
                <a:tab pos="2743200" algn="l"/>
              </a:tabLst>
            </a:pPr>
            <a:r>
              <a:rPr lang="en-US" sz="1882" dirty="0">
                <a:solidFill>
                  <a:srgbClr val="F8F8F8"/>
                </a:solidFill>
              </a:rPr>
              <a:t>June 13, 2019</a:t>
            </a:r>
            <a:endParaRPr lang="en-US" sz="1882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D638AF3D-6849-4724-91CD-C452FC29C314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</p:spTree>
    <p:extLst>
      <p:ext uri="{BB962C8B-B14F-4D97-AF65-F5344CB8AC3E}">
        <p14:creationId xmlns:p14="http://schemas.microsoft.com/office/powerpoint/2010/main" val="4144158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15535B-E00E-40FD-9E00-FE26E8B9D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61" y="1165388"/>
            <a:ext cx="3432966" cy="45272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E7B0590F-9C7D-4641-BF4E-478AB31E6E59}"/>
              </a:ext>
            </a:extLst>
          </p:cNvPr>
          <p:cNvSpPr/>
          <p:nvPr/>
        </p:nvSpPr>
        <p:spPr>
          <a:xfrm>
            <a:off x="4199466" y="1785"/>
            <a:ext cx="4648200" cy="4309533"/>
          </a:xfrm>
          <a:prstGeom prst="cloudCallout">
            <a:avLst>
              <a:gd name="adj1" fmla="val -72017"/>
              <a:gd name="adj2" fmla="val 20260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676C97-2DCC-4A62-BB81-64F27019AFF5}"/>
              </a:ext>
            </a:extLst>
          </p:cNvPr>
          <p:cNvSpPr/>
          <p:nvPr/>
        </p:nvSpPr>
        <p:spPr>
          <a:xfrm>
            <a:off x="4643439" y="870946"/>
            <a:ext cx="38147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erif Pro"/>
              </a:rPr>
              <a:t>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3F1CDD-A43A-4F0B-BA1E-D077654DAFD9}"/>
              </a:ext>
            </a:extLst>
          </p:cNvPr>
          <p:cNvSpPr/>
          <p:nvPr/>
        </p:nvSpPr>
        <p:spPr>
          <a:xfrm>
            <a:off x="5096935" y="492079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erif Pro"/>
              </a:rPr>
              <a:t>“Questions of jurisdiction are questions of 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erif Pro"/>
              </a:rPr>
              <a:t>power."</a:t>
            </a:r>
            <a:endParaRPr lang="en-US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B4CF1C-35C9-45EE-84CF-B79C0346F69A}"/>
              </a:ext>
            </a:extLst>
          </p:cNvPr>
          <p:cNvSpPr/>
          <p:nvPr/>
        </p:nvSpPr>
        <p:spPr>
          <a:xfrm>
            <a:off x="5631860" y="3002095"/>
            <a:ext cx="2282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erif Pro"/>
              </a:rPr>
              <a:t>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erif Pro"/>
              </a:rPr>
              <a:t>Benjamin Curtis,</a:t>
            </a:r>
          </a:p>
          <a:p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erif Pro"/>
              </a:rPr>
              <a:t>Supreme Court Justice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2E2DB21E-B06E-4B47-997B-57B883571985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</p:spTree>
    <p:extLst>
      <p:ext uri="{BB962C8B-B14F-4D97-AF65-F5344CB8AC3E}">
        <p14:creationId xmlns:p14="http://schemas.microsoft.com/office/powerpoint/2010/main" val="415165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-418296"/>
            <a:ext cx="9144000" cy="14700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TEMPORARY</a:t>
            </a:r>
            <a:br>
              <a:rPr lang="en-US" dirty="0"/>
            </a:br>
            <a:r>
              <a:rPr lang="en-US" dirty="0"/>
              <a:t>INJUNCTIONS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1D6B1C6-DF37-41B4-A95E-776A66B471FD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</p:spTree>
    <p:extLst>
      <p:ext uri="{BB962C8B-B14F-4D97-AF65-F5344CB8AC3E}">
        <p14:creationId xmlns:p14="http://schemas.microsoft.com/office/powerpoint/2010/main" val="2137898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96E3A5-F68E-49D5-92EF-C4D6B1DE7F8C}"/>
              </a:ext>
            </a:extLst>
          </p:cNvPr>
          <p:cNvSpPr/>
          <p:nvPr/>
        </p:nvSpPr>
        <p:spPr>
          <a:xfrm>
            <a:off x="138639" y="583283"/>
            <a:ext cx="8675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algn="just"/>
            <a:r>
              <a:rPr lang="en-US" sz="2400" i="1" dirty="0"/>
              <a:t>RWI Construction Co., v. Comerica Bank</a:t>
            </a:r>
            <a:r>
              <a:rPr lang="en-US" sz="2400" dirty="0"/>
              <a:t>,</a:t>
            </a:r>
          </a:p>
          <a:p>
            <a:pPr marL="339725" algn="just"/>
            <a:r>
              <a:rPr lang="en-US" sz="2400" dirty="0"/>
              <a:t>No. 05-18-00265-CV (April 12, 2019)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950344-CF9A-42B3-8A10-677C91539B8E}"/>
              </a:ext>
            </a:extLst>
          </p:cNvPr>
          <p:cNvSpPr/>
          <p:nvPr/>
        </p:nvSpPr>
        <p:spPr>
          <a:xfrm>
            <a:off x="495300" y="1784277"/>
            <a:ext cx="7926029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i="1" dirty="0">
                <a:ea typeface="Calibri" panose="020F0502020204030204" pitchFamily="34" charset="0"/>
              </a:rPr>
              <a:t>“</a:t>
            </a:r>
            <a:r>
              <a:rPr lang="en-US" sz="2200" b="1" i="1" dirty="0">
                <a:solidFill>
                  <a:srgbClr val="FFFF00"/>
                </a:solidFill>
                <a:ea typeface="Calibri" panose="020F0502020204030204" pitchFamily="34" charset="0"/>
              </a:rPr>
              <a:t>[T]he ancient and controlling rule forecloses resort to injunctive relief simply to sequester a source of funds to satisfy a future judgment. </a:t>
            </a:r>
            <a:r>
              <a:rPr lang="en-US" sz="2200" i="1" dirty="0">
                <a:ea typeface="Calibri" panose="020F0502020204030204" pitchFamily="34" charset="0"/>
              </a:rPr>
              <a:t>That general rule would not control where there is a logical </a:t>
            </a:r>
          </a:p>
          <a:p>
            <a:pPr algn="just"/>
            <a:r>
              <a:rPr lang="en-US" sz="2200" i="1" dirty="0">
                <a:ea typeface="Calibri" panose="020F0502020204030204" pitchFamily="34" charset="0"/>
              </a:rPr>
              <a:t>and justifiable connection </a:t>
            </a:r>
          </a:p>
          <a:p>
            <a:pPr algn="just"/>
            <a:r>
              <a:rPr lang="en-US" sz="2200" i="1" dirty="0">
                <a:ea typeface="Calibri" panose="020F0502020204030204" pitchFamily="34" charset="0"/>
              </a:rPr>
              <a:t>between the claims alleged and </a:t>
            </a:r>
          </a:p>
          <a:p>
            <a:pPr algn="just"/>
            <a:r>
              <a:rPr lang="en-US" sz="2200" i="1" dirty="0">
                <a:ea typeface="Calibri" panose="020F0502020204030204" pitchFamily="34" charset="0"/>
              </a:rPr>
              <a:t>the acts sought to be enjoined, </a:t>
            </a:r>
          </a:p>
          <a:p>
            <a:pPr algn="just"/>
            <a:r>
              <a:rPr lang="en-US" sz="2200" i="1" dirty="0">
                <a:ea typeface="Calibri" panose="020F0502020204030204" pitchFamily="34" charset="0"/>
              </a:rPr>
              <a:t>or where the plaintiff claims</a:t>
            </a:r>
          </a:p>
          <a:p>
            <a:pPr algn="just"/>
            <a:r>
              <a:rPr lang="en-US" sz="2200" i="1" dirty="0">
                <a:ea typeface="Calibri" panose="020F0502020204030204" pitchFamily="34" charset="0"/>
              </a:rPr>
              <a:t>a specific contractual or</a:t>
            </a:r>
          </a:p>
          <a:p>
            <a:pPr algn="just"/>
            <a:r>
              <a:rPr lang="en-US" sz="2200" i="1" dirty="0">
                <a:ea typeface="Calibri" panose="020F0502020204030204" pitchFamily="34" charset="0"/>
              </a:rPr>
              <a:t>equitable interest in the </a:t>
            </a:r>
          </a:p>
          <a:p>
            <a:pPr algn="just"/>
            <a:r>
              <a:rPr lang="en-US" sz="2200" i="1" dirty="0">
                <a:ea typeface="Calibri" panose="020F0502020204030204" pitchFamily="34" charset="0"/>
              </a:rPr>
              <a:t>assets it seeks to freeze.”</a:t>
            </a:r>
            <a:endParaRPr lang="en-US" sz="2200" dirty="0">
              <a:ea typeface="Calibri" panose="020F0502020204030204" pitchFamily="34" charset="0"/>
            </a:endParaRPr>
          </a:p>
          <a:p>
            <a:pPr algn="just"/>
            <a:r>
              <a:rPr lang="en-US" sz="2000" dirty="0"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AA6056C-F5D4-43F3-8A59-C6076AF46F58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F569AF-AEB6-42B8-A49F-E3B3A1236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195" y="3429000"/>
            <a:ext cx="3496153" cy="462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46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237067" y="-418296"/>
            <a:ext cx="9381067" cy="14700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MANDAMUS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1D6B1C6-DF37-41B4-A95E-776A66B471FD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</p:spTree>
    <p:extLst>
      <p:ext uri="{BB962C8B-B14F-4D97-AF65-F5344CB8AC3E}">
        <p14:creationId xmlns:p14="http://schemas.microsoft.com/office/powerpoint/2010/main" val="336416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143" y="283632"/>
            <a:ext cx="8229600" cy="1432397"/>
          </a:xfrm>
        </p:spPr>
        <p:txBody>
          <a:bodyPr>
            <a:normAutofit fontScale="90000"/>
          </a:bodyPr>
          <a:lstStyle/>
          <a:p>
            <a:pPr algn="l"/>
            <a:br>
              <a:rPr lang="en-US" sz="2600" i="1" dirty="0">
                <a:solidFill>
                  <a:srgbClr val="F8F8F8"/>
                </a:solidFill>
                <a:ea typeface="Calibri"/>
                <a:cs typeface="Calibri" pitchFamily="34" charset="0"/>
              </a:rPr>
            </a:br>
            <a:r>
              <a:rPr lang="en-US" sz="2600" i="1" dirty="0">
                <a:solidFill>
                  <a:srgbClr val="F8F8F8"/>
                </a:solidFill>
                <a:cs typeface="Calibri" pitchFamily="34" charset="0"/>
              </a:rPr>
              <a:t>In re Hines, </a:t>
            </a:r>
            <a:r>
              <a:rPr lang="en-US" sz="2600" dirty="0">
                <a:solidFill>
                  <a:srgbClr val="F8F8F8"/>
                </a:solidFill>
                <a:cs typeface="Calibri" pitchFamily="34" charset="0"/>
              </a:rPr>
              <a:t>05-19-00243-CV </a:t>
            </a:r>
            <a:br>
              <a:rPr lang="en-US" sz="2600" dirty="0">
                <a:solidFill>
                  <a:srgbClr val="F8F8F8"/>
                </a:solidFill>
                <a:cs typeface="Calibri" pitchFamily="34" charset="0"/>
              </a:rPr>
            </a:br>
            <a:r>
              <a:rPr lang="en-US" sz="2600" dirty="0">
                <a:solidFill>
                  <a:srgbClr val="F8F8F8"/>
                </a:solidFill>
                <a:cs typeface="Calibri" pitchFamily="34" charset="0"/>
              </a:rPr>
              <a:t>(</a:t>
            </a:r>
            <a:r>
              <a:rPr lang="en-US" sz="2600" b="1" i="1" dirty="0">
                <a:solidFill>
                  <a:srgbClr val="FFFF00"/>
                </a:solidFill>
                <a:cs typeface="Calibri" pitchFamily="34" charset="0"/>
              </a:rPr>
              <a:t>April 15, 2019</a:t>
            </a:r>
            <a:r>
              <a:rPr lang="en-US" sz="2600" dirty="0">
                <a:solidFill>
                  <a:srgbClr val="F8F8F8"/>
                </a:solidFill>
                <a:cs typeface="Calibri" pitchFamily="34" charset="0"/>
              </a:rPr>
              <a:t>) (mem. op.)</a:t>
            </a:r>
            <a:br>
              <a:rPr lang="en-US" sz="2600" i="1" dirty="0">
                <a:solidFill>
                  <a:srgbClr val="F8F8F8"/>
                </a:solidFill>
                <a:ea typeface="Calibri"/>
                <a:cs typeface="Calibri" pitchFamily="34" charset="0"/>
              </a:rPr>
            </a:br>
            <a:endParaRPr lang="en-US" sz="2600" dirty="0">
              <a:solidFill>
                <a:srgbClr val="F8F8F8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716030"/>
            <a:ext cx="8348133" cy="4233863"/>
          </a:xfrm>
        </p:spPr>
        <p:txBody>
          <a:bodyPr anchor="t">
            <a:normAutofit fontScale="92500" lnSpcReduction="10000"/>
          </a:bodyPr>
          <a:lstStyle/>
          <a:p>
            <a:pPr marL="0" indent="0" algn="just">
              <a:buNone/>
            </a:pPr>
            <a:endParaRPr lang="en-US" sz="2300" i="1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300" i="1" dirty="0"/>
              <a:t>“[R]</a:t>
            </a:r>
            <a:r>
              <a:rPr lang="en-US" sz="2300" i="1" dirty="0" err="1"/>
              <a:t>elator’s</a:t>
            </a:r>
            <a:r>
              <a:rPr lang="en-US" sz="2300" i="1" dirty="0"/>
              <a:t> certified mandamus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300" i="1" dirty="0"/>
              <a:t>record includes copies of a motion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300" i="1" dirty="0"/>
              <a:t>for judgment </a:t>
            </a:r>
            <a:r>
              <a:rPr lang="en-US" sz="2300" i="1" dirty="0" err="1"/>
              <a:t>nunc</a:t>
            </a:r>
            <a:r>
              <a:rPr lang="en-US" sz="2300" i="1" dirty="0"/>
              <a:t> pro </a:t>
            </a:r>
            <a:r>
              <a:rPr lang="en-US" sz="2300" i="1" dirty="0" err="1"/>
              <a:t>tunc</a:t>
            </a:r>
            <a:r>
              <a:rPr lang="en-US" sz="2300" i="1" dirty="0"/>
              <a:t> dated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300" i="1" dirty="0"/>
              <a:t>August 24, 2018, and letter requests to the trial court dated </a:t>
            </a:r>
            <a:r>
              <a:rPr lang="en-US" sz="2300" b="1" i="1" dirty="0">
                <a:solidFill>
                  <a:srgbClr val="FFFF00"/>
                </a:solidFill>
              </a:rPr>
              <a:t>September 27, 2018</a:t>
            </a:r>
            <a:r>
              <a:rPr lang="en-US" sz="2300" i="1" dirty="0"/>
              <a:t> and November 7, 2018 requesting a hearing on the August 24, 2018 motion for judgment </a:t>
            </a:r>
            <a:r>
              <a:rPr lang="en-US" sz="2300" i="1" dirty="0" err="1"/>
              <a:t>nunc</a:t>
            </a:r>
            <a:r>
              <a:rPr lang="en-US" sz="2300" i="1" dirty="0"/>
              <a:t> pro </a:t>
            </a:r>
            <a:r>
              <a:rPr lang="en-US" sz="2300" i="1" dirty="0" err="1"/>
              <a:t>tunc</a:t>
            </a:r>
            <a:r>
              <a:rPr lang="en-US" sz="2300" i="1" dirty="0"/>
              <a:t>.  . . . Under this record, we conclude the trial court has violated its ministerial duty to rule on relator’s motion for judgment </a:t>
            </a:r>
            <a:r>
              <a:rPr lang="en-US" sz="2300" i="1" dirty="0" err="1"/>
              <a:t>nunc</a:t>
            </a:r>
            <a:r>
              <a:rPr lang="en-US" sz="2300" i="1" dirty="0"/>
              <a:t> pro </a:t>
            </a:r>
            <a:r>
              <a:rPr lang="en-US" sz="2300" i="1" dirty="0" err="1"/>
              <a:t>tunc</a:t>
            </a:r>
            <a:r>
              <a:rPr lang="en-US" sz="2300" i="1" dirty="0"/>
              <a:t> within a reasonable time.”</a:t>
            </a:r>
          </a:p>
          <a:p>
            <a:pPr marL="0" indent="0" algn="just">
              <a:buNone/>
            </a:pPr>
            <a:endParaRPr lang="en-US" sz="2400" i="1" dirty="0"/>
          </a:p>
          <a:p>
            <a:pPr marL="0" indent="0" algn="ctr">
              <a:buNone/>
            </a:pPr>
            <a:r>
              <a:rPr lang="en-US" sz="2600" dirty="0"/>
              <a:t>9-27-2018      </a:t>
            </a:r>
            <a:r>
              <a:rPr lang="en-US" sz="2600" dirty="0">
                <a:sym typeface="Wingdings" panose="05000000000000000000" pitchFamily="2" charset="2"/>
              </a:rPr>
              <a:t>      </a:t>
            </a:r>
            <a:r>
              <a:rPr lang="en-US" sz="2600" b="1" dirty="0">
                <a:solidFill>
                  <a:srgbClr val="FFFF00"/>
                </a:solidFill>
              </a:rPr>
              <a:t>200 days      </a:t>
            </a:r>
            <a:r>
              <a:rPr lang="en-US" sz="2600" dirty="0">
                <a:sym typeface="Wingdings" panose="05000000000000000000" pitchFamily="2" charset="2"/>
              </a:rPr>
              <a:t>      </a:t>
            </a:r>
            <a:r>
              <a:rPr lang="en-US" sz="2600" dirty="0"/>
              <a:t>4-15-2019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E699826-96EB-4A43-AEB3-8F24625EE0DA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2665BA-9573-46BA-BD37-95EAC85B2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730" y="249742"/>
            <a:ext cx="3770808" cy="25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0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143" y="283633"/>
            <a:ext cx="8229600" cy="1068330"/>
          </a:xfrm>
        </p:spPr>
        <p:txBody>
          <a:bodyPr>
            <a:normAutofit fontScale="90000"/>
          </a:bodyPr>
          <a:lstStyle/>
          <a:p>
            <a:pPr algn="l"/>
            <a:br>
              <a:rPr lang="en-US" sz="2600" i="1" dirty="0">
                <a:solidFill>
                  <a:srgbClr val="F8F8F8"/>
                </a:solidFill>
                <a:ea typeface="Calibri"/>
                <a:cs typeface="Calibri" pitchFamily="34" charset="0"/>
              </a:rPr>
            </a:br>
            <a:br>
              <a:rPr lang="en-US" sz="2600" i="1" dirty="0">
                <a:solidFill>
                  <a:srgbClr val="F8F8F8"/>
                </a:solidFill>
                <a:ea typeface="Calibri"/>
                <a:cs typeface="Calibri" pitchFamily="34" charset="0"/>
              </a:rPr>
            </a:br>
            <a:endParaRPr lang="en-US" sz="2600" dirty="0">
              <a:solidFill>
                <a:srgbClr val="F8F8F8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16030"/>
            <a:ext cx="7797800" cy="4233863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endParaRPr lang="en-US" sz="2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89290"/>
            <a:ext cx="3348567" cy="208633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7F491F7-C80C-4F67-81D2-517F448355A7}"/>
              </a:ext>
            </a:extLst>
          </p:cNvPr>
          <p:cNvSpPr txBox="1">
            <a:spLocks/>
          </p:cNvSpPr>
          <p:nvPr/>
        </p:nvSpPr>
        <p:spPr>
          <a:xfrm>
            <a:off x="6248400" y="62431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600Commerce.com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4EA966D-7170-4D8E-A67C-D08240E0A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270956"/>
              </p:ext>
            </p:extLst>
          </p:nvPr>
        </p:nvGraphicFramePr>
        <p:xfrm>
          <a:off x="888999" y="751092"/>
          <a:ext cx="7366001" cy="481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5323">
                  <a:extLst>
                    <a:ext uri="{9D8B030D-6E8A-4147-A177-3AD203B41FA5}">
                      <a16:colId xmlns:a16="http://schemas.microsoft.com/office/drawing/2014/main" val="3686034973"/>
                    </a:ext>
                  </a:extLst>
                </a:gridCol>
                <a:gridCol w="3550678">
                  <a:extLst>
                    <a:ext uri="{9D8B030D-6E8A-4147-A177-3AD203B41FA5}">
                      <a16:colId xmlns:a16="http://schemas.microsoft.com/office/drawing/2014/main" val="3740910939"/>
                    </a:ext>
                  </a:extLst>
                </a:gridCol>
              </a:tblGrid>
              <a:tr h="2729527">
                <a:tc>
                  <a:txBody>
                    <a:bodyPr/>
                    <a:lstStyle/>
                    <a:p>
                      <a:endParaRPr lang="en-US" sz="18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Federal</a:t>
                      </a:r>
                    </a:p>
                    <a:p>
                      <a:endParaRPr lang="en-US" sz="18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“Chase ‘must show not only that the district court erred’ ‘but that it </a:t>
                      </a:r>
                      <a:r>
                        <a:rPr lang="en-US" sz="1800" b="1" i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clearly and indisputably erred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in ordering that Arbitration Employees receive notice.”</a:t>
                      </a:r>
                      <a:endParaRPr lang="en-US" i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b="0" i="0" dirty="0"/>
                        <a:t>State</a:t>
                      </a:r>
                    </a:p>
                    <a:p>
                      <a:endParaRPr lang="en-US" i="1" dirty="0"/>
                    </a:p>
                    <a:p>
                      <a:endParaRPr lang="en-US" i="1" dirty="0"/>
                    </a:p>
                    <a:p>
                      <a:r>
                        <a:rPr lang="en-US" i="1" dirty="0"/>
                        <a:t>“A trial court has </a:t>
                      </a:r>
                      <a:r>
                        <a:rPr lang="en-US" i="1" dirty="0">
                          <a:solidFill>
                            <a:srgbClr val="FFFF00"/>
                          </a:solidFill>
                        </a:rPr>
                        <a:t>no ‘discretion’</a:t>
                      </a:r>
                      <a:r>
                        <a:rPr lang="en-US" i="1" dirty="0"/>
                        <a:t> in determining what the law is or applying the law to the facts.”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597059"/>
                  </a:ext>
                </a:extLst>
              </a:tr>
              <a:tr h="2083415">
                <a:tc>
                  <a:txBody>
                    <a:bodyPr/>
                    <a:lstStyle/>
                    <a:p>
                      <a:endParaRPr lang="en-US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In re: JPMorgan Chase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916 F.3d 494 (5th Cir. 2019) 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Walker v. Packer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827 S.W.2d 833 (Tex. 1992)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138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886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5241</TotalTime>
  <Words>1100</Words>
  <Application>Microsoft Office PowerPoint</Application>
  <PresentationFormat>On-screen Show (4:3)</PresentationFormat>
  <Paragraphs>244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Angsana New</vt:lpstr>
      <vt:lpstr>Arial</vt:lpstr>
      <vt:lpstr>Calibri</vt:lpstr>
      <vt:lpstr>Freestyle Script</vt:lpstr>
      <vt:lpstr>Source Serif Pro</vt:lpstr>
      <vt:lpstr>Wingdings</vt:lpstr>
      <vt:lpstr>Office Theme</vt:lpstr>
      <vt:lpstr>DALLAS COMMERCIAL  CASES 2019 </vt:lpstr>
      <vt:lpstr>PowerPoint Presentation</vt:lpstr>
      <vt:lpstr>    </vt:lpstr>
      <vt:lpstr>    </vt:lpstr>
      <vt:lpstr>          TEMPORARY INJUNCTIONS </vt:lpstr>
      <vt:lpstr>PowerPoint Presentation</vt:lpstr>
      <vt:lpstr>         MANDAMUS</vt:lpstr>
      <vt:lpstr> In re Hines, 05-19-00243-CV  (April 15, 2019) (mem. op.) </vt:lpstr>
      <vt:lpstr>  </vt:lpstr>
      <vt:lpstr> In re Yamaha Golf-Car Co.,   05-19-00292-CV (April 8, 2019) (mem. op.) </vt:lpstr>
      <vt:lpstr> In re Yamaha Golf-Car Co.,  05-19-00292-CV (April 8, 2019) (mem. op.) </vt:lpstr>
      <vt:lpstr>          FORUM SELECTION</vt:lpstr>
      <vt:lpstr> In re Freightquote.com, No. 05-18-01028-CV  (March 1, 2019) (mem. op.) (Myers, J., joined by Carlyle, J.)</vt:lpstr>
      <vt:lpstr> In re Freightquote.com, No. 05-18-01028-CV  (March 1, 2019) (mem. op.) (Myers, J., joined by Carlyle, J.)</vt:lpstr>
      <vt:lpstr> In re: Freightquote.com, No. 05-18-01028-CV  (March 1, 2019) (mem. op.) (Whitehill, J., dissenting)</vt:lpstr>
      <vt:lpstr>          SUMMMARY JUDGMENT</vt:lpstr>
      <vt:lpstr> BCH Devel. v. Lakeview Heights Addition POA, No. 05-17-010296 CV (March 21, 2019) (mem. op.) </vt:lpstr>
      <vt:lpstr>        </vt:lpstr>
      <vt:lpstr> Dyer v. Medoc Health Services,  05-18-00472-CV (March 8, 2019) </vt:lpstr>
      <vt:lpstr> Dyer v. Medoc Health Services,  05-18-00472-CV (March 8, 2019) </vt:lpstr>
      <vt:lpstr> Dyer v. Medoc Health Services,  05-18-00472-CV (March 8, 2019) </vt:lpstr>
      <vt:lpstr> </vt:lpstr>
      <vt:lpstr>PowerPoint Presentation</vt:lpstr>
      <vt:lpstr>PowerPoint Presentation</vt:lpstr>
      <vt:lpstr>           ARBITRATION   </vt:lpstr>
      <vt:lpstr>PowerPoint Presentation</vt:lpstr>
      <vt:lpstr>PowerPoint Presentation</vt:lpstr>
      <vt:lpstr>TODAY OR TOMORROW?</vt:lpstr>
      <vt:lpstr>PowerPoint Presentation</vt:lpstr>
      <vt:lpstr>PowerPoint Presentation</vt:lpstr>
      <vt:lpstr>PowerPoint Presentation</vt:lpstr>
      <vt:lpstr>    </vt:lpstr>
      <vt:lpstr> </vt:lpstr>
      <vt:lpstr>DALLAS COMMERCIAL  CASES 2019 </vt:lpstr>
    </vt:vector>
  </TitlesOfParts>
  <Company>Southern Methodist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FORUM</dc:title>
  <dc:creator>AH Slant</dc:creator>
  <cp:lastModifiedBy>David Coale</cp:lastModifiedBy>
  <cp:revision>257</cp:revision>
  <cp:lastPrinted>2018-05-22T21:00:02Z</cp:lastPrinted>
  <dcterms:created xsi:type="dcterms:W3CDTF">2015-03-11T15:11:37Z</dcterms:created>
  <dcterms:modified xsi:type="dcterms:W3CDTF">2019-06-13T13:54:34Z</dcterms:modified>
</cp:coreProperties>
</file>